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</p:sldIdLst>
  <p:sldSz cy="5143500" cx="9144000"/>
  <p:notesSz cx="6858000" cy="9144000"/>
  <p:embeddedFontLst>
    <p:embeddedFont>
      <p:font typeface="Roboto"/>
      <p:regular r:id="rId96"/>
      <p:bold r:id="rId97"/>
      <p:italic r:id="rId98"/>
      <p:boldItalic r:id="rId99"/>
    </p:embeddedFont>
    <p:embeddedFont>
      <p:font typeface="Montserrat"/>
      <p:regular r:id="rId100"/>
      <p:bold r:id="rId101"/>
      <p:italic r:id="rId102"/>
      <p:boldItalic r:id="rId103"/>
    </p:embeddedFont>
    <p:embeddedFont>
      <p:font typeface="Lato"/>
      <p:regular r:id="rId104"/>
      <p:bold r:id="rId105"/>
      <p:italic r:id="rId106"/>
      <p:boldItalic r:id="rId1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9621E7-934A-4243-9FE5-F6572CB31415}">
  <a:tblStyle styleId="{889621E7-934A-4243-9FE5-F6572CB314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font" Target="fonts/Lato-boldItalic.fntdata"/><Relationship Id="rId106" Type="http://schemas.openxmlformats.org/officeDocument/2006/relationships/font" Target="fonts/Lato-italic.fntdata"/><Relationship Id="rId105" Type="http://schemas.openxmlformats.org/officeDocument/2006/relationships/font" Target="fonts/Lato-bold.fntdata"/><Relationship Id="rId104" Type="http://schemas.openxmlformats.org/officeDocument/2006/relationships/font" Target="fonts/Lato-regular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font" Target="fonts/Montserrat-boldItalic.fntdata"/><Relationship Id="rId102" Type="http://schemas.openxmlformats.org/officeDocument/2006/relationships/font" Target="fonts/Montserrat-italic.fntdata"/><Relationship Id="rId101" Type="http://schemas.openxmlformats.org/officeDocument/2006/relationships/font" Target="fonts/Montserrat-bold.fntdata"/><Relationship Id="rId100" Type="http://schemas.openxmlformats.org/officeDocument/2006/relationships/font" Target="fonts/Montserrat-regular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font" Target="fonts/Roboto-bold.fntdata"/><Relationship Id="rId96" Type="http://schemas.openxmlformats.org/officeDocument/2006/relationships/font" Target="fonts/Roboto-regular.fntdata"/><Relationship Id="rId11" Type="http://schemas.openxmlformats.org/officeDocument/2006/relationships/slide" Target="slides/slide4.xml"/><Relationship Id="rId99" Type="http://schemas.openxmlformats.org/officeDocument/2006/relationships/font" Target="fonts/Roboto-boldItalic.fntdata"/><Relationship Id="rId10" Type="http://schemas.openxmlformats.org/officeDocument/2006/relationships/slide" Target="slides/slide3.xml"/><Relationship Id="rId98" Type="http://schemas.openxmlformats.org/officeDocument/2006/relationships/font" Target="fonts/Roboto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1e1a90ed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1e1a90ed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d14df091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dd14df091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d40d2578e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d40d2578e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d40d2578e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d40d2578e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dd40d2578e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dd40d2578e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dd40d2578e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dd40d2578e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d40d2578e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d40d2578e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e55ac8c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e55ac8c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dd40d2578e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dd40d2578e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dd40d2578e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dd40d2578e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d40d2578e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d40d2578e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dd40d2578e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dd40d2578e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d40d2578e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dd40d2578e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dd40d2578e_0_1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dd40d2578e_0_1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d40d2578e_0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dd40d2578e_0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dd40d2578e_0_1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dd40d2578e_0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d40d2578e_0_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dd40d2578e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1e55ac8c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1e55ac8c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dd40d2578e_0_1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dd40d2578e_0_1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dd40d2578e_0_1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dd40d2578e_0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dd40d2578e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dd40d2578e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e92f4da3c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e92f4da3c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dd40d2578e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dd40d2578e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dd40d2578e_0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dd40d2578e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d40d2578e_0_1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d40d2578e_0_1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dd40d2578e_0_1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dd40d2578e_0_1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dd40d2578e_0_1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dd40d2578e_0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dd40d2578e_0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dd40d2578e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dd40d2578e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dd40d2578e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d40d2578e_0_1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d40d2578e_0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e1e55ac8c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e1e55ac8c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e1e55ac8c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e1e55ac8c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e92f4da3c_1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e92f4da3c_1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e1d01c46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e1d01c46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e1d01c462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e1d01c462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e1d01c462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e1d01c462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e1d01c462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e1d01c462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1d01c462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1d01c462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e1d01c462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e1d01c462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e1d01c462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e1d01c462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1d01c462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e1d01c462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e1d01c462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e1d01c462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e1d01c462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e1d01c462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d14df09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d14df09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e1d01c462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e1d01c462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e1d01c462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e1d01c462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e1d01c462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e1d01c462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e1d01c462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e1d01c462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e1d01c462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e1d01c462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e1d01c462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e1d01c462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1d01c462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e1d01c462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e1d01c462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e1d01c462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e1d01c462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e1d01c462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b69dda8342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b69dda834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d14df091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d14df091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e1e55ac8c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e1e55ac8c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dd40d2578e_0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dd40d2578e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dd40d2578e_0_1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dd40d2578e_0_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dd40d2578e_0_1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dd40d2578e_0_1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dd40d2578e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dd40d2578e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dd40d2578e_0_1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dd40d2578e_0_1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dd40d2578e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dd40d2578e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dd40d2578e_0_1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dd40d2578e_0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df5af86239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df5af86239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df5af86239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df5af86239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d40d257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d40d257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df5af86239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df5af86239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df5af86239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df5af86239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df5af86239_2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df5af86239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df5af86239_2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df5af86239_2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df5af86239_2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df5af86239_2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df5af86239_2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df5af86239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df5af86239_2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df5af86239_2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df5af86239_2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df5af86239_2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df5af86239_2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df5af86239_2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df5af86239_2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df5af86239_2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d40d2578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d40d2578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df5af86239_2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df5af86239_2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df5af86239_2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df5af86239_2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df5af86239_2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df5af86239_2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df5af86239_2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df5af86239_2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df5af86239_2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df5af86239_2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ce92f4da3c_1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ce92f4da3c_1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df5af86239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df5af86239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b69dda834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b69dda834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f5af86239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f5af86239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d40d2578e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dd40d2578e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7" name="Google Shape;137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46" name="Google Shape;146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8" name="Google Shape;168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" name="Google Shape;171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Google Shape;175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0" name="Google Shape;18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3" name="Google Shape;183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" name="Google Shape;18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9" name="Google Shape;189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96" name="Google Shape;196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8" name="Google Shape;218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" name="Google Shape;221;p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22" name="Google Shape;222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3" name="Google Shape;2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6" name="Google Shape;226;p2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9" name="Google Shape;2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2" name="Google Shape;232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2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51" name="Google Shape;251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2" name="Google Shape;25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44" name="Google Shape;44;p4"/>
          <p:cNvGrpSpPr/>
          <p:nvPr/>
        </p:nvGrpSpPr>
        <p:grpSpPr>
          <a:xfrm>
            <a:off x="-91150" y="-290849"/>
            <a:ext cx="971324" cy="1003482"/>
            <a:chOff x="0" y="381001"/>
            <a:chExt cx="1037850" cy="1016287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7992775" y="4663225"/>
            <a:ext cx="1028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Awebisam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10" Type="http://schemas.openxmlformats.org/officeDocument/2006/relationships/image" Target="../media/image14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type="ctrTitle"/>
          </p:nvPr>
        </p:nvSpPr>
        <p:spPr>
          <a:xfrm>
            <a:off x="1831125" y="2838150"/>
            <a:ext cx="57408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live s</a:t>
            </a:r>
            <a:r>
              <a:rPr lang="en"/>
              <a:t>ooon</a:t>
            </a:r>
            <a:r>
              <a:rPr lang="en"/>
              <a:t>!!</a:t>
            </a:r>
            <a:endParaRPr/>
          </a:p>
        </p:txBody>
      </p:sp>
      <p:pic>
        <p:nvPicPr>
          <p:cNvPr id="260" name="Google Shape;2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850" y="809450"/>
            <a:ext cx="1762300" cy="17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/>
          <p:nvPr>
            <p:ph type="title"/>
          </p:nvPr>
        </p:nvSpPr>
        <p:spPr>
          <a:xfrm>
            <a:off x="2263950" y="2571750"/>
            <a:ext cx="4616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</a:t>
            </a:r>
            <a:r>
              <a:rPr lang="en"/>
              <a:t>set up</a:t>
            </a:r>
            <a:r>
              <a:rPr lang="en"/>
              <a:t> our environment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hello world program.</a:t>
            </a:r>
            <a:endParaRPr/>
          </a:p>
        </p:txBody>
      </p:sp>
      <p:pic>
        <p:nvPicPr>
          <p:cNvPr id="380" name="Google Shape;380;p35"/>
          <p:cNvPicPr preferRelativeResize="0"/>
          <p:nvPr/>
        </p:nvPicPr>
        <p:blipFill rotWithShape="1">
          <a:blip r:embed="rId3">
            <a:alphaModFix/>
          </a:blip>
          <a:srcRect b="35926" l="0" r="0" t="0"/>
          <a:stretch/>
        </p:blipFill>
        <p:spPr>
          <a:xfrm>
            <a:off x="2304125" y="2175063"/>
            <a:ext cx="4229100" cy="7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5"/>
          <p:cNvSpPr txBox="1"/>
          <p:nvPr/>
        </p:nvSpPr>
        <p:spPr>
          <a:xfrm>
            <a:off x="1800375" y="3371200"/>
            <a:ext cx="159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print() </a:t>
            </a: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function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prints the given value into the console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2" name="Google Shape;382;p35"/>
          <p:cNvCxnSpPr>
            <a:endCxn id="381" idx="0"/>
          </p:cNvCxnSpPr>
          <p:nvPr/>
        </p:nvCxnSpPr>
        <p:spPr>
          <a:xfrm flipH="1">
            <a:off x="2595375" y="2836900"/>
            <a:ext cx="427200" cy="5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" name="Google Shape;383;p35"/>
          <p:cNvSpPr txBox="1"/>
          <p:nvPr/>
        </p:nvSpPr>
        <p:spPr>
          <a:xfrm>
            <a:off x="5413025" y="3440925"/>
            <a:ext cx="177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Text should always be quoted inside “ “.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4" name="Google Shape;384;p35"/>
          <p:cNvCxnSpPr/>
          <p:nvPr/>
        </p:nvCxnSpPr>
        <p:spPr>
          <a:xfrm>
            <a:off x="4878375" y="2770600"/>
            <a:ext cx="927900" cy="58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/>
          <p:nvPr>
            <p:ph type="title"/>
          </p:nvPr>
        </p:nvSpPr>
        <p:spPr>
          <a:xfrm>
            <a:off x="2502775" y="420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390" name="Google Shape;390;p36"/>
          <p:cNvSpPr txBox="1"/>
          <p:nvPr>
            <p:ph idx="1" type="body"/>
          </p:nvPr>
        </p:nvSpPr>
        <p:spPr>
          <a:xfrm>
            <a:off x="1297500" y="1567550"/>
            <a:ext cx="2228700" cy="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105"/>
              <a:t>Names given to store the value we use throughout the program</a:t>
            </a:r>
            <a:endParaRPr sz="1105"/>
          </a:p>
        </p:txBody>
      </p:sp>
      <p:cxnSp>
        <p:nvCxnSpPr>
          <p:cNvPr id="391" name="Google Shape;391;p36"/>
          <p:cNvCxnSpPr>
            <a:endCxn id="390" idx="0"/>
          </p:cNvCxnSpPr>
          <p:nvPr/>
        </p:nvCxnSpPr>
        <p:spPr>
          <a:xfrm flipH="1">
            <a:off x="2411850" y="941150"/>
            <a:ext cx="5310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2" name="Google Shape;3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901" y="2753601"/>
            <a:ext cx="4239899" cy="80728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6"/>
          <p:cNvSpPr txBox="1"/>
          <p:nvPr/>
        </p:nvSpPr>
        <p:spPr>
          <a:xfrm>
            <a:off x="2502775" y="3895878"/>
            <a:ext cx="113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variable name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4" name="Google Shape;394;p36"/>
          <p:cNvCxnSpPr>
            <a:endCxn id="393" idx="0"/>
          </p:cNvCxnSpPr>
          <p:nvPr/>
        </p:nvCxnSpPr>
        <p:spPr>
          <a:xfrm flipH="1">
            <a:off x="3072175" y="3326778"/>
            <a:ext cx="221700" cy="5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p36"/>
          <p:cNvSpPr txBox="1"/>
          <p:nvPr/>
        </p:nvSpPr>
        <p:spPr>
          <a:xfrm>
            <a:off x="5207917" y="3895878"/>
            <a:ext cx="1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value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6" name="Google Shape;396;p36"/>
          <p:cNvCxnSpPr>
            <a:stCxn id="392" idx="2"/>
            <a:endCxn id="395" idx="1"/>
          </p:cNvCxnSpPr>
          <p:nvPr/>
        </p:nvCxnSpPr>
        <p:spPr>
          <a:xfrm>
            <a:off x="4693851" y="3560891"/>
            <a:ext cx="514200" cy="5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p36"/>
          <p:cNvSpPr txBox="1"/>
          <p:nvPr/>
        </p:nvSpPr>
        <p:spPr>
          <a:xfrm>
            <a:off x="6257075" y="941150"/>
            <a:ext cx="2107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Imagine needing to type the value of PI upto 10 digits everytime you need to use it’s value in a program.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Instead, we save in variable.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700" y="2748013"/>
            <a:ext cx="238125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</a:t>
            </a:r>
            <a:endParaRPr/>
          </a:p>
        </p:txBody>
      </p:sp>
      <p:sp>
        <p:nvSpPr>
          <p:cNvPr id="404" name="Google Shape;404;p37"/>
          <p:cNvSpPr txBox="1"/>
          <p:nvPr/>
        </p:nvSpPr>
        <p:spPr>
          <a:xfrm>
            <a:off x="2638000" y="1193075"/>
            <a:ext cx="364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give the variable a type so the computer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 do the operations we perform.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5" name="Google Shape;405;p37"/>
          <p:cNvCxnSpPr/>
          <p:nvPr/>
        </p:nvCxnSpPr>
        <p:spPr>
          <a:xfrm>
            <a:off x="2200575" y="927950"/>
            <a:ext cx="490500" cy="2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37"/>
          <p:cNvSpPr txBox="1"/>
          <p:nvPr/>
        </p:nvSpPr>
        <p:spPr>
          <a:xfrm>
            <a:off x="2041500" y="2171550"/>
            <a:ext cx="19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integer type.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7" name="Google Shape;407;p37"/>
          <p:cNvCxnSpPr/>
          <p:nvPr/>
        </p:nvCxnSpPr>
        <p:spPr>
          <a:xfrm flipH="1" rot="10800000">
            <a:off x="2160800" y="2505550"/>
            <a:ext cx="437400" cy="3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37"/>
          <p:cNvCxnSpPr/>
          <p:nvPr/>
        </p:nvCxnSpPr>
        <p:spPr>
          <a:xfrm>
            <a:off x="3037025" y="3364250"/>
            <a:ext cx="966600" cy="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37"/>
          <p:cNvSpPr txBox="1"/>
          <p:nvPr/>
        </p:nvSpPr>
        <p:spPr>
          <a:xfrm>
            <a:off x="4063025" y="3208050"/>
            <a:ext cx="200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a string.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string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just a bunch of text.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7"/>
          <p:cNvSpPr txBox="1"/>
          <p:nvPr/>
        </p:nvSpPr>
        <p:spPr>
          <a:xfrm>
            <a:off x="1696675" y="4268475"/>
            <a:ext cx="172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floating point number.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7"/>
          <p:cNvCxnSpPr/>
          <p:nvPr/>
        </p:nvCxnSpPr>
        <p:spPr>
          <a:xfrm>
            <a:off x="2045125" y="3793725"/>
            <a:ext cx="89100" cy="46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 how does python know the data type </a:t>
            </a:r>
            <a:r>
              <a:rPr lang="en"/>
              <a:t>whether</a:t>
            </a:r>
            <a:r>
              <a:rPr lang="en"/>
              <a:t> they are integer or float or string?</a:t>
            </a:r>
            <a:endParaRPr/>
          </a:p>
        </p:txBody>
      </p:sp>
      <p:sp>
        <p:nvSpPr>
          <p:cNvPr id="417" name="Google Shape;417;p38"/>
          <p:cNvSpPr txBox="1"/>
          <p:nvPr/>
        </p:nvSpPr>
        <p:spPr>
          <a:xfrm>
            <a:off x="1382636" y="1667800"/>
            <a:ext cx="173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Duck Typing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38"/>
          <p:cNvSpPr txBox="1"/>
          <p:nvPr/>
        </p:nvSpPr>
        <p:spPr>
          <a:xfrm>
            <a:off x="437475" y="2406237"/>
            <a:ext cx="276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it looks like a duck, swims like a quick and quacks like a duck, it is probably a duck.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9" name="Google Shape;4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618" y="2019536"/>
            <a:ext cx="1420882" cy="10565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38"/>
          <p:cNvCxnSpPr>
            <a:endCxn id="418" idx="0"/>
          </p:cNvCxnSpPr>
          <p:nvPr/>
        </p:nvCxnSpPr>
        <p:spPr>
          <a:xfrm flipH="1">
            <a:off x="1821525" y="2130237"/>
            <a:ext cx="11640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38"/>
          <p:cNvSpPr txBox="1"/>
          <p:nvPr/>
        </p:nvSpPr>
        <p:spPr>
          <a:xfrm>
            <a:off x="4321600" y="3990200"/>
            <a:ext cx="73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Let me show you what I mean in next slide.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925" y="1625100"/>
            <a:ext cx="157162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163" y="1512063"/>
            <a:ext cx="187642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9"/>
          <p:cNvSpPr txBox="1"/>
          <p:nvPr/>
        </p:nvSpPr>
        <p:spPr>
          <a:xfrm>
            <a:off x="231275" y="2521425"/>
            <a:ext cx="2652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every number you type without enclosing in quotes as “10” and has no decimal point is integer.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also includes negative numbers. Any number between negative infinity to positive infinity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counts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9" name="Google Shape;429;p39"/>
          <p:cNvCxnSpPr>
            <a:stCxn id="430" idx="2"/>
            <a:endCxn id="428" idx="0"/>
          </p:cNvCxnSpPr>
          <p:nvPr/>
        </p:nvCxnSpPr>
        <p:spPr>
          <a:xfrm flipH="1">
            <a:off x="1557750" y="1988800"/>
            <a:ext cx="603300" cy="5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39"/>
          <p:cNvSpPr txBox="1"/>
          <p:nvPr/>
        </p:nvSpPr>
        <p:spPr>
          <a:xfrm>
            <a:off x="4121100" y="2773300"/>
            <a:ext cx="211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anything you enclose in quotes is a string.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2" name="Google Shape;432;p39"/>
          <p:cNvCxnSpPr>
            <a:stCxn id="433" idx="2"/>
            <a:endCxn id="431" idx="0"/>
          </p:cNvCxnSpPr>
          <p:nvPr/>
        </p:nvCxnSpPr>
        <p:spPr>
          <a:xfrm>
            <a:off x="4850850" y="1988800"/>
            <a:ext cx="328800" cy="7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4" name="Google Shape;434;p39"/>
          <p:cNvSpPr txBox="1"/>
          <p:nvPr/>
        </p:nvSpPr>
        <p:spPr>
          <a:xfrm>
            <a:off x="6896500" y="2773300"/>
            <a:ext cx="180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similar as integer but has decimal point.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5" name="Google Shape;435;p39"/>
          <p:cNvCxnSpPr>
            <a:stCxn id="436" idx="2"/>
            <a:endCxn id="434" idx="0"/>
          </p:cNvCxnSpPr>
          <p:nvPr/>
        </p:nvCxnSpPr>
        <p:spPr>
          <a:xfrm flipH="1">
            <a:off x="7799350" y="2019400"/>
            <a:ext cx="14100" cy="7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0" name="Google Shape;43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9525" y="1407775"/>
            <a:ext cx="154305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0"/>
          <p:cNvSpPr txBox="1"/>
          <p:nvPr>
            <p:ph type="title"/>
          </p:nvPr>
        </p:nvSpPr>
        <p:spPr>
          <a:xfrm>
            <a:off x="1297500" y="3630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Formatting with fstring</a:t>
            </a:r>
            <a:endParaRPr/>
          </a:p>
        </p:txBody>
      </p:sp>
      <p:pic>
        <p:nvPicPr>
          <p:cNvPr id="442" name="Google Shape;4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875" y="1639763"/>
            <a:ext cx="4514850" cy="122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40"/>
          <p:cNvCxnSpPr/>
          <p:nvPr/>
        </p:nvCxnSpPr>
        <p:spPr>
          <a:xfrm flipH="1">
            <a:off x="2161850" y="1731575"/>
            <a:ext cx="4262400" cy="2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40"/>
          <p:cNvSpPr txBox="1"/>
          <p:nvPr/>
        </p:nvSpPr>
        <p:spPr>
          <a:xfrm>
            <a:off x="6502200" y="1536575"/>
            <a:ext cx="18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print like this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5" name="Google Shape;445;p40"/>
          <p:cNvCxnSpPr/>
          <p:nvPr/>
        </p:nvCxnSpPr>
        <p:spPr>
          <a:xfrm rot="10800000">
            <a:off x="2223450" y="2459150"/>
            <a:ext cx="1352400" cy="14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40"/>
          <p:cNvSpPr txBox="1"/>
          <p:nvPr/>
        </p:nvSpPr>
        <p:spPr>
          <a:xfrm>
            <a:off x="3447600" y="3973850"/>
            <a:ext cx="46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 fstring allows us to write variables inside string.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data type of a variable.</a:t>
            </a:r>
            <a:endParaRPr/>
          </a:p>
        </p:txBody>
      </p:sp>
      <p:sp>
        <p:nvSpPr>
          <p:cNvPr id="452" name="Google Shape;452;p41"/>
          <p:cNvSpPr txBox="1"/>
          <p:nvPr>
            <p:ph idx="1" type="body"/>
          </p:nvPr>
        </p:nvSpPr>
        <p:spPr>
          <a:xfrm>
            <a:off x="3636600" y="2081250"/>
            <a:ext cx="18708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type(value)</a:t>
            </a:r>
            <a:endParaRPr sz="1700"/>
          </a:p>
        </p:txBody>
      </p:sp>
      <p:sp>
        <p:nvSpPr>
          <p:cNvPr id="453" name="Google Shape;453;p41"/>
          <p:cNvSpPr txBox="1"/>
          <p:nvPr/>
        </p:nvSpPr>
        <p:spPr>
          <a:xfrm>
            <a:off x="821900" y="3539475"/>
            <a:ext cx="448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you pass a variable, remember it’s replaced with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its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value. Because variable as just name given to values we store in memory.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4" name="Google Shape;454;p41"/>
          <p:cNvCxnSpPr>
            <a:stCxn id="453" idx="0"/>
          </p:cNvCxnSpPr>
          <p:nvPr/>
        </p:nvCxnSpPr>
        <p:spPr>
          <a:xfrm flipH="1" rot="10800000">
            <a:off x="3062300" y="2637975"/>
            <a:ext cx="808500" cy="9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2"/>
          <p:cNvSpPr txBox="1"/>
          <p:nvPr>
            <p:ph type="title"/>
          </p:nvPr>
        </p:nvSpPr>
        <p:spPr>
          <a:xfrm>
            <a:off x="1297500" y="393750"/>
            <a:ext cx="70389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execute?</a:t>
            </a:r>
            <a:endParaRPr/>
          </a:p>
        </p:txBody>
      </p:sp>
      <p:sp>
        <p:nvSpPr>
          <p:cNvPr id="460" name="Google Shape;460;p42"/>
          <p:cNvSpPr txBox="1"/>
          <p:nvPr/>
        </p:nvSpPr>
        <p:spPr>
          <a:xfrm>
            <a:off x="1854150" y="2345113"/>
            <a:ext cx="19725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= 3</a:t>
            </a:r>
            <a:b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b = type(a)</a:t>
            </a:r>
            <a:b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print(b)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42"/>
          <p:cNvSpPr txBox="1"/>
          <p:nvPr/>
        </p:nvSpPr>
        <p:spPr>
          <a:xfrm>
            <a:off x="3988800" y="1121838"/>
            <a:ext cx="434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Ok i see you’re saving 3 in a variable named a.</a:t>
            </a:r>
            <a:endParaRPr>
              <a:solidFill>
                <a:srgbClr val="FF0000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Hmm, I see your value like integer.</a:t>
            </a:r>
            <a:endParaRPr>
              <a:solidFill>
                <a:srgbClr val="FF0000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Ok, a stores a value of integer 3</a:t>
            </a:r>
            <a:br>
              <a:rPr lang="en">
                <a:solidFill>
                  <a:srgbClr val="FF0000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rgbClr val="FF0000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DONE a = 3.</a:t>
            </a:r>
            <a:endParaRPr>
              <a:solidFill>
                <a:srgbClr val="FF0000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42"/>
          <p:cNvSpPr txBox="1"/>
          <p:nvPr/>
        </p:nvSpPr>
        <p:spPr>
          <a:xfrm>
            <a:off x="3988800" y="2244313"/>
            <a:ext cx="434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Ok, you’re calling the function </a:t>
            </a:r>
            <a:r>
              <a:rPr b="1" lang="en">
                <a:solidFill>
                  <a:srgbClr val="00FF00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type</a:t>
            </a:r>
            <a:r>
              <a:rPr lang="en">
                <a:solidFill>
                  <a:srgbClr val="00FF00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with value ‘a’, which returns the type of variable. </a:t>
            </a:r>
            <a:br>
              <a:rPr lang="en">
                <a:solidFill>
                  <a:srgbClr val="00FF00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rgbClr val="00FF00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Oh, also you’re saving it in b. </a:t>
            </a:r>
            <a:br>
              <a:rPr lang="en">
                <a:solidFill>
                  <a:srgbClr val="00FF00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rgbClr val="00FF00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DONE  b = int</a:t>
            </a:r>
            <a:endParaRPr>
              <a:solidFill>
                <a:srgbClr val="00FF00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42"/>
          <p:cNvSpPr txBox="1"/>
          <p:nvPr/>
        </p:nvSpPr>
        <p:spPr>
          <a:xfrm>
            <a:off x="3988800" y="3579225"/>
            <a:ext cx="207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Ok printing b.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 &lt;class ‘int’&gt;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be a variable name?</a:t>
            </a:r>
            <a:endParaRPr/>
          </a:p>
        </p:txBody>
      </p:sp>
      <p:sp>
        <p:nvSpPr>
          <p:cNvPr id="469" name="Google Shape;469;p43"/>
          <p:cNvSpPr txBox="1"/>
          <p:nvPr/>
        </p:nvSpPr>
        <p:spPr>
          <a:xfrm>
            <a:off x="1412425" y="1774550"/>
            <a:ext cx="188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variable name must start with _ or any alphabet.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43"/>
          <p:cNvSpPr txBox="1"/>
          <p:nvPr/>
        </p:nvSpPr>
        <p:spPr>
          <a:xfrm>
            <a:off x="3109250" y="2717600"/>
            <a:ext cx="242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can contain any digits or alphabets and can be of any length.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43"/>
          <p:cNvSpPr txBox="1"/>
          <p:nvPr/>
        </p:nvSpPr>
        <p:spPr>
          <a:xfrm>
            <a:off x="5530850" y="3766700"/>
            <a:ext cx="287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cannot have whitespace in middle.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2" name="Google Shape;472;p43"/>
          <p:cNvCxnSpPr>
            <a:stCxn id="469" idx="2"/>
            <a:endCxn id="470" idx="1"/>
          </p:cNvCxnSpPr>
          <p:nvPr/>
        </p:nvCxnSpPr>
        <p:spPr>
          <a:xfrm>
            <a:off x="2353675" y="2605850"/>
            <a:ext cx="755700" cy="5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43"/>
          <p:cNvCxnSpPr>
            <a:stCxn id="470" idx="2"/>
            <a:endCxn id="471" idx="1"/>
          </p:cNvCxnSpPr>
          <p:nvPr/>
        </p:nvCxnSpPr>
        <p:spPr>
          <a:xfrm>
            <a:off x="4320050" y="3548900"/>
            <a:ext cx="1210800" cy="5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/>
          <p:nvPr>
            <p:ph type="ctrTitle"/>
          </p:nvPr>
        </p:nvSpPr>
        <p:spPr>
          <a:xfrm>
            <a:off x="1925000" y="87425"/>
            <a:ext cx="6302100" cy="8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“Python Fundamentals”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"/>
          <p:cNvSpPr txBox="1"/>
          <p:nvPr>
            <p:ph idx="1" type="subTitle"/>
          </p:nvPr>
        </p:nvSpPr>
        <p:spPr>
          <a:xfrm>
            <a:off x="3754925" y="737225"/>
            <a:ext cx="25155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72"/>
              <a:t>PDSC</a:t>
            </a:r>
            <a:r>
              <a:rPr lang="en" sz="1672"/>
              <a:t> Workshop. Day 1</a:t>
            </a:r>
            <a:endParaRPr sz="1672"/>
          </a:p>
        </p:txBody>
      </p:sp>
      <p:pic>
        <p:nvPicPr>
          <p:cNvPr id="267" name="Google Shape;2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5000" y="87425"/>
            <a:ext cx="1155899" cy="1155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/>
          <p:nvPr>
            <p:ph idx="1" type="subTitle"/>
          </p:nvPr>
        </p:nvSpPr>
        <p:spPr>
          <a:xfrm>
            <a:off x="2212650" y="4688425"/>
            <a:ext cx="46218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17"/>
              <a:t>Huge thanks to @regmicmahesh for help with the slides.</a:t>
            </a:r>
            <a:endParaRPr sz="1417"/>
          </a:p>
        </p:txBody>
      </p:sp>
      <p:pic>
        <p:nvPicPr>
          <p:cNvPr id="269" name="Google Shape;2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3293" y="4104870"/>
            <a:ext cx="1293568" cy="101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3904" y="4078598"/>
            <a:ext cx="1018150" cy="10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these variable names valid?</a:t>
            </a:r>
            <a:endParaRPr/>
          </a:p>
        </p:txBody>
      </p:sp>
      <p:pic>
        <p:nvPicPr>
          <p:cNvPr id="479" name="Google Shape;4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625" y="1736325"/>
            <a:ext cx="4392750" cy="24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</a:t>
            </a:r>
            <a:r>
              <a:rPr lang="en"/>
              <a:t> data type</a:t>
            </a:r>
            <a:endParaRPr/>
          </a:p>
        </p:txBody>
      </p:sp>
      <p:pic>
        <p:nvPicPr>
          <p:cNvPr id="485" name="Google Shape;48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619588"/>
            <a:ext cx="3019425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5"/>
          <p:cNvSpPr txBox="1"/>
          <p:nvPr/>
        </p:nvSpPr>
        <p:spPr>
          <a:xfrm>
            <a:off x="3623425" y="1124200"/>
            <a:ext cx="28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Here, age is a string value.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7" name="Google Shape;487;p45"/>
          <p:cNvCxnSpPr/>
          <p:nvPr/>
        </p:nvCxnSpPr>
        <p:spPr>
          <a:xfrm flipH="1" rot="10800000">
            <a:off x="3208050" y="1524400"/>
            <a:ext cx="490500" cy="3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8" name="Google Shape;488;p45"/>
          <p:cNvSpPr txBox="1"/>
          <p:nvPr/>
        </p:nvSpPr>
        <p:spPr>
          <a:xfrm>
            <a:off x="4316925" y="2192588"/>
            <a:ext cx="27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Now age is converted to int.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45"/>
          <p:cNvSpPr txBox="1"/>
          <p:nvPr/>
        </p:nvSpPr>
        <p:spPr>
          <a:xfrm>
            <a:off x="4500500" y="3174875"/>
            <a:ext cx="27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Now age is converted to float.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45"/>
          <p:cNvSpPr txBox="1"/>
          <p:nvPr/>
        </p:nvSpPr>
        <p:spPr>
          <a:xfrm>
            <a:off x="2952950" y="4467525"/>
            <a:ext cx="27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Now age is converted to str.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1" name="Google Shape;491;p45"/>
          <p:cNvCxnSpPr>
            <a:endCxn id="489" idx="1"/>
          </p:cNvCxnSpPr>
          <p:nvPr/>
        </p:nvCxnSpPr>
        <p:spPr>
          <a:xfrm>
            <a:off x="4109600" y="3260975"/>
            <a:ext cx="390900" cy="1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45"/>
          <p:cNvCxnSpPr/>
          <p:nvPr/>
        </p:nvCxnSpPr>
        <p:spPr>
          <a:xfrm>
            <a:off x="3473200" y="4082975"/>
            <a:ext cx="450600" cy="3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45"/>
          <p:cNvCxnSpPr>
            <a:endCxn id="488" idx="1"/>
          </p:cNvCxnSpPr>
          <p:nvPr/>
        </p:nvCxnSpPr>
        <p:spPr>
          <a:xfrm flipH="1" rot="10800000">
            <a:off x="3857625" y="2392688"/>
            <a:ext cx="459300" cy="2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Operators [ for int and float ]</a:t>
            </a:r>
            <a:endParaRPr/>
          </a:p>
        </p:txBody>
      </p:sp>
      <p:sp>
        <p:nvSpPr>
          <p:cNvPr id="499" name="Google Shape;499;p46"/>
          <p:cNvSpPr/>
          <p:nvPr/>
        </p:nvSpPr>
        <p:spPr>
          <a:xfrm>
            <a:off x="1234675" y="1497800"/>
            <a:ext cx="1086900" cy="52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+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500" name="Google Shape;500;p46"/>
          <p:cNvSpPr/>
          <p:nvPr/>
        </p:nvSpPr>
        <p:spPr>
          <a:xfrm>
            <a:off x="2977850" y="1497800"/>
            <a:ext cx="1086900" cy="52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-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501" name="Google Shape;501;p46"/>
          <p:cNvSpPr/>
          <p:nvPr/>
        </p:nvSpPr>
        <p:spPr>
          <a:xfrm>
            <a:off x="6464200" y="1497800"/>
            <a:ext cx="1086900" cy="52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**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502" name="Google Shape;502;p46"/>
          <p:cNvSpPr/>
          <p:nvPr/>
        </p:nvSpPr>
        <p:spPr>
          <a:xfrm>
            <a:off x="4721025" y="1497800"/>
            <a:ext cx="1086900" cy="52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*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503" name="Google Shape;503;p46"/>
          <p:cNvSpPr txBox="1"/>
          <p:nvPr/>
        </p:nvSpPr>
        <p:spPr>
          <a:xfrm>
            <a:off x="1300825" y="231141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addition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4" name="Google Shape;504;p46"/>
          <p:cNvSpPr txBox="1"/>
          <p:nvPr/>
        </p:nvSpPr>
        <p:spPr>
          <a:xfrm>
            <a:off x="2977850" y="2311410"/>
            <a:ext cx="11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subtraction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46"/>
          <p:cNvSpPr txBox="1"/>
          <p:nvPr/>
        </p:nvSpPr>
        <p:spPr>
          <a:xfrm>
            <a:off x="4613475" y="2311410"/>
            <a:ext cx="13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multiplication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p46"/>
          <p:cNvSpPr txBox="1"/>
          <p:nvPr/>
        </p:nvSpPr>
        <p:spPr>
          <a:xfrm>
            <a:off x="6530350" y="231141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power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4084863" y="2949350"/>
            <a:ext cx="954600" cy="65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/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508" name="Google Shape;508;p46"/>
          <p:cNvSpPr/>
          <p:nvPr/>
        </p:nvSpPr>
        <p:spPr>
          <a:xfrm>
            <a:off x="5576163" y="3850725"/>
            <a:ext cx="954600" cy="65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//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509" name="Google Shape;509;p46"/>
          <p:cNvSpPr/>
          <p:nvPr/>
        </p:nvSpPr>
        <p:spPr>
          <a:xfrm>
            <a:off x="2613238" y="3850725"/>
            <a:ext cx="954600" cy="65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%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510" name="Google Shape;510;p46"/>
          <p:cNvSpPr txBox="1"/>
          <p:nvPr/>
        </p:nvSpPr>
        <p:spPr>
          <a:xfrm>
            <a:off x="3995400" y="3715160"/>
            <a:ext cx="11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division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46"/>
          <p:cNvSpPr txBox="1"/>
          <p:nvPr/>
        </p:nvSpPr>
        <p:spPr>
          <a:xfrm>
            <a:off x="2613250" y="4629760"/>
            <a:ext cx="11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remainder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46"/>
          <p:cNvSpPr txBox="1"/>
          <p:nvPr/>
        </p:nvSpPr>
        <p:spPr>
          <a:xfrm>
            <a:off x="5476875" y="4629760"/>
            <a:ext cx="11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quotient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3" name="Google Shape;513;p46"/>
          <p:cNvCxnSpPr>
            <a:stCxn id="507" idx="1"/>
            <a:endCxn id="509" idx="0"/>
          </p:cNvCxnSpPr>
          <p:nvPr/>
        </p:nvCxnSpPr>
        <p:spPr>
          <a:xfrm flipH="1">
            <a:off x="3090663" y="3277550"/>
            <a:ext cx="994200" cy="57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Google Shape;514;p46"/>
          <p:cNvCxnSpPr>
            <a:stCxn id="507" idx="3"/>
            <a:endCxn id="508" idx="0"/>
          </p:cNvCxnSpPr>
          <p:nvPr/>
        </p:nvCxnSpPr>
        <p:spPr>
          <a:xfrm>
            <a:off x="5039463" y="3277550"/>
            <a:ext cx="1014000" cy="57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Performing arithmetic operation.</a:t>
            </a:r>
            <a:endParaRPr/>
          </a:p>
        </p:txBody>
      </p:sp>
      <p:sp>
        <p:nvSpPr>
          <p:cNvPr id="520" name="Google Shape;520;p47"/>
          <p:cNvSpPr txBox="1"/>
          <p:nvPr/>
        </p:nvSpPr>
        <p:spPr>
          <a:xfrm>
            <a:off x="3014425" y="1686895"/>
            <a:ext cx="2990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= 3 </a:t>
            </a:r>
            <a:r>
              <a:rPr lang="en" sz="27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3 - 16 * 5</a:t>
            </a:r>
            <a:endParaRPr sz="2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1" name="Google Shape;521;p47"/>
          <p:cNvCxnSpPr/>
          <p:nvPr/>
        </p:nvCxnSpPr>
        <p:spPr>
          <a:xfrm>
            <a:off x="4772325" y="2187325"/>
            <a:ext cx="0" cy="3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2" name="Google Shape;522;p47"/>
          <p:cNvSpPr txBox="1"/>
          <p:nvPr/>
        </p:nvSpPr>
        <p:spPr>
          <a:xfrm>
            <a:off x="4195725" y="2571760"/>
            <a:ext cx="11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operator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47"/>
          <p:cNvSpPr txBox="1"/>
          <p:nvPr/>
        </p:nvSpPr>
        <p:spPr>
          <a:xfrm>
            <a:off x="4414400" y="3168300"/>
            <a:ext cx="73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47"/>
          <p:cNvSpPr txBox="1"/>
          <p:nvPr/>
        </p:nvSpPr>
        <p:spPr>
          <a:xfrm>
            <a:off x="914675" y="3568500"/>
            <a:ext cx="283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Every arithmetic operation follows BODMAS rule.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5" name="Google Shape;525;p47"/>
          <p:cNvCxnSpPr>
            <a:endCxn id="522" idx="0"/>
          </p:cNvCxnSpPr>
          <p:nvPr/>
        </p:nvCxnSpPr>
        <p:spPr>
          <a:xfrm flipH="1">
            <a:off x="4772325" y="2187460"/>
            <a:ext cx="609900" cy="38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6" name="Google Shape;526;p47"/>
          <p:cNvCxnSpPr>
            <a:endCxn id="522" idx="0"/>
          </p:cNvCxnSpPr>
          <p:nvPr/>
        </p:nvCxnSpPr>
        <p:spPr>
          <a:xfrm>
            <a:off x="4215525" y="2160760"/>
            <a:ext cx="556800" cy="4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Implicit Casting in Python</a:t>
            </a:r>
            <a:endParaRPr/>
          </a:p>
        </p:txBody>
      </p:sp>
      <p:sp>
        <p:nvSpPr>
          <p:cNvPr id="532" name="Google Shape;532;p48"/>
          <p:cNvSpPr txBox="1"/>
          <p:nvPr/>
        </p:nvSpPr>
        <p:spPr>
          <a:xfrm>
            <a:off x="2704325" y="2156100"/>
            <a:ext cx="643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a operation is performed between float and int, the result is always float.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result of division operator is always float.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arithmetics for strings.</a:t>
            </a:r>
            <a:endParaRPr/>
          </a:p>
        </p:txBody>
      </p:sp>
      <p:sp>
        <p:nvSpPr>
          <p:cNvPr id="538" name="Google Shape;538;p49"/>
          <p:cNvSpPr txBox="1"/>
          <p:nvPr/>
        </p:nvSpPr>
        <p:spPr>
          <a:xfrm>
            <a:off x="5068375" y="907650"/>
            <a:ext cx="20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am not kidding.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49"/>
          <p:cNvSpPr/>
          <p:nvPr/>
        </p:nvSpPr>
        <p:spPr>
          <a:xfrm>
            <a:off x="2476550" y="2107600"/>
            <a:ext cx="1086900" cy="52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+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540" name="Google Shape;540;p49"/>
          <p:cNvSpPr/>
          <p:nvPr/>
        </p:nvSpPr>
        <p:spPr>
          <a:xfrm>
            <a:off x="5962900" y="2107600"/>
            <a:ext cx="1086900" cy="52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*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541" name="Google Shape;541;p49"/>
          <p:cNvSpPr txBox="1"/>
          <p:nvPr/>
        </p:nvSpPr>
        <p:spPr>
          <a:xfrm>
            <a:off x="2542700" y="292121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addition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49"/>
          <p:cNvSpPr txBox="1"/>
          <p:nvPr/>
        </p:nvSpPr>
        <p:spPr>
          <a:xfrm>
            <a:off x="5855350" y="2921210"/>
            <a:ext cx="13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multiplication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49"/>
          <p:cNvSpPr txBox="1"/>
          <p:nvPr/>
        </p:nvSpPr>
        <p:spPr>
          <a:xfrm>
            <a:off x="1601600" y="3499700"/>
            <a:ext cx="283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 = “one” + “another”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print(result) 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  “oneanother”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49"/>
          <p:cNvSpPr txBox="1"/>
          <p:nvPr/>
        </p:nvSpPr>
        <p:spPr>
          <a:xfrm>
            <a:off x="5260325" y="3499700"/>
            <a:ext cx="283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 = “one” * 3 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print(result)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 “oneoneone”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5" name="Google Shape;545;p49"/>
          <p:cNvCxnSpPr>
            <a:endCxn id="543" idx="0"/>
          </p:cNvCxnSpPr>
          <p:nvPr/>
        </p:nvCxnSpPr>
        <p:spPr>
          <a:xfrm>
            <a:off x="3020000" y="3321500"/>
            <a:ext cx="0" cy="1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6" name="Google Shape;546;p49"/>
          <p:cNvSpPr txBox="1"/>
          <p:nvPr/>
        </p:nvSpPr>
        <p:spPr>
          <a:xfrm>
            <a:off x="6071450" y="3221325"/>
            <a:ext cx="7338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0"/>
          <p:cNvSpPr txBox="1"/>
          <p:nvPr>
            <p:ph type="title"/>
          </p:nvPr>
        </p:nvSpPr>
        <p:spPr>
          <a:xfrm>
            <a:off x="2609950" y="2114700"/>
            <a:ext cx="3793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Lato"/>
                <a:ea typeface="Lato"/>
                <a:cs typeface="Lato"/>
                <a:sym typeface="Lato"/>
              </a:rPr>
              <a:t>Comparison Operators.</a:t>
            </a:r>
            <a:endParaRPr sz="2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Operators.</a:t>
            </a:r>
            <a:endParaRPr/>
          </a:p>
        </p:txBody>
      </p:sp>
      <p:sp>
        <p:nvSpPr>
          <p:cNvPr id="557" name="Google Shape;557;p51"/>
          <p:cNvSpPr txBox="1"/>
          <p:nvPr/>
        </p:nvSpPr>
        <p:spPr>
          <a:xfrm>
            <a:off x="1297500" y="1935450"/>
            <a:ext cx="349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Let’s learn a new data type called </a:t>
            </a:r>
            <a:r>
              <a:rPr b="1" lang="en">
                <a:solidFill>
                  <a:srgbClr val="FFFF00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boolean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p51"/>
          <p:cNvSpPr txBox="1"/>
          <p:nvPr/>
        </p:nvSpPr>
        <p:spPr>
          <a:xfrm>
            <a:off x="4572000" y="2843450"/>
            <a:ext cx="10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False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51"/>
          <p:cNvSpPr txBox="1"/>
          <p:nvPr/>
        </p:nvSpPr>
        <p:spPr>
          <a:xfrm>
            <a:off x="3166650" y="2843450"/>
            <a:ext cx="10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True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60" name="Google Shape;560;p51"/>
          <p:cNvCxnSpPr>
            <a:endCxn id="559" idx="0"/>
          </p:cNvCxnSpPr>
          <p:nvPr/>
        </p:nvCxnSpPr>
        <p:spPr>
          <a:xfrm flipH="1">
            <a:off x="3683700" y="2346350"/>
            <a:ext cx="425700" cy="4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1" name="Google Shape;561;p51"/>
          <p:cNvCxnSpPr/>
          <p:nvPr/>
        </p:nvCxnSpPr>
        <p:spPr>
          <a:xfrm>
            <a:off x="4374625" y="2333125"/>
            <a:ext cx="477300" cy="42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2" name="Google Shape;562;p51"/>
          <p:cNvSpPr txBox="1"/>
          <p:nvPr/>
        </p:nvSpPr>
        <p:spPr>
          <a:xfrm>
            <a:off x="3526200" y="3552725"/>
            <a:ext cx="733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It’s like binary. It’s either 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or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It’s like gender, 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male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or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female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python, it’s represented as 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true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or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false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3" name="Google Shape;563;p51"/>
          <p:cNvSpPr txBox="1"/>
          <p:nvPr/>
        </p:nvSpPr>
        <p:spPr>
          <a:xfrm>
            <a:off x="4704500" y="1113525"/>
            <a:ext cx="458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Because when we compare two value in python.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result of comparison is either true or false.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64" name="Google Shape;564;p51"/>
          <p:cNvCxnSpPr>
            <a:stCxn id="557" idx="3"/>
          </p:cNvCxnSpPr>
          <p:nvPr/>
        </p:nvCxnSpPr>
        <p:spPr>
          <a:xfrm flipH="1" rot="10800000">
            <a:off x="4797300" y="1763250"/>
            <a:ext cx="951600" cy="3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Operators</a:t>
            </a:r>
            <a:r>
              <a:rPr lang="en"/>
              <a:t> [ for int and float ]</a:t>
            </a:r>
            <a:endParaRPr/>
          </a:p>
        </p:txBody>
      </p:sp>
      <p:sp>
        <p:nvSpPr>
          <p:cNvPr id="570" name="Google Shape;570;p52"/>
          <p:cNvSpPr/>
          <p:nvPr/>
        </p:nvSpPr>
        <p:spPr>
          <a:xfrm>
            <a:off x="1234675" y="1497800"/>
            <a:ext cx="1086900" cy="52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&lt;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571" name="Google Shape;571;p52"/>
          <p:cNvSpPr/>
          <p:nvPr/>
        </p:nvSpPr>
        <p:spPr>
          <a:xfrm>
            <a:off x="2977850" y="1497800"/>
            <a:ext cx="1086900" cy="52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&gt;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572" name="Google Shape;572;p52"/>
          <p:cNvSpPr/>
          <p:nvPr/>
        </p:nvSpPr>
        <p:spPr>
          <a:xfrm>
            <a:off x="6464200" y="1497800"/>
            <a:ext cx="1086900" cy="52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&lt;=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573" name="Google Shape;573;p52"/>
          <p:cNvSpPr/>
          <p:nvPr/>
        </p:nvSpPr>
        <p:spPr>
          <a:xfrm>
            <a:off x="4721025" y="1497800"/>
            <a:ext cx="1086900" cy="52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==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574" name="Google Shape;574;p52"/>
          <p:cNvSpPr txBox="1"/>
          <p:nvPr/>
        </p:nvSpPr>
        <p:spPr>
          <a:xfrm>
            <a:off x="1300825" y="231141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Less than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p52"/>
          <p:cNvSpPr txBox="1"/>
          <p:nvPr/>
        </p:nvSpPr>
        <p:spPr>
          <a:xfrm>
            <a:off x="2977850" y="2311400"/>
            <a:ext cx="12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Greater than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6" name="Google Shape;576;p52"/>
          <p:cNvSpPr txBox="1"/>
          <p:nvPr/>
        </p:nvSpPr>
        <p:spPr>
          <a:xfrm>
            <a:off x="4613475" y="2311410"/>
            <a:ext cx="13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equals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p52"/>
          <p:cNvSpPr txBox="1"/>
          <p:nvPr/>
        </p:nvSpPr>
        <p:spPr>
          <a:xfrm>
            <a:off x="6530350" y="2311400"/>
            <a:ext cx="108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Less than or equal 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p52"/>
          <p:cNvSpPr/>
          <p:nvPr/>
        </p:nvSpPr>
        <p:spPr>
          <a:xfrm>
            <a:off x="1413775" y="3386800"/>
            <a:ext cx="1086900" cy="52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&gt;</a:t>
            </a:r>
            <a:r>
              <a:rPr lang="en" sz="2700">
                <a:solidFill>
                  <a:schemeClr val="lt1"/>
                </a:solidFill>
              </a:rPr>
              <a:t>=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579" name="Google Shape;579;p52"/>
          <p:cNvSpPr/>
          <p:nvPr/>
        </p:nvSpPr>
        <p:spPr>
          <a:xfrm>
            <a:off x="3156950" y="3386800"/>
            <a:ext cx="1086900" cy="52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!</a:t>
            </a:r>
            <a:r>
              <a:rPr lang="en" sz="2700">
                <a:solidFill>
                  <a:schemeClr val="lt1"/>
                </a:solidFill>
              </a:rPr>
              <a:t>=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580" name="Google Shape;580;p52"/>
          <p:cNvSpPr/>
          <p:nvPr/>
        </p:nvSpPr>
        <p:spPr>
          <a:xfrm>
            <a:off x="4900125" y="3386800"/>
            <a:ext cx="1086900" cy="52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in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581" name="Google Shape;581;p52"/>
          <p:cNvSpPr txBox="1"/>
          <p:nvPr/>
        </p:nvSpPr>
        <p:spPr>
          <a:xfrm>
            <a:off x="1479925" y="4200400"/>
            <a:ext cx="126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greater than or equal 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2" name="Google Shape;582;p52"/>
          <p:cNvSpPr txBox="1"/>
          <p:nvPr/>
        </p:nvSpPr>
        <p:spPr>
          <a:xfrm>
            <a:off x="3156950" y="4200410"/>
            <a:ext cx="11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equals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3" name="Google Shape;583;p52"/>
          <p:cNvSpPr txBox="1"/>
          <p:nvPr/>
        </p:nvSpPr>
        <p:spPr>
          <a:xfrm>
            <a:off x="4792575" y="4200410"/>
            <a:ext cx="13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a string?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4" name="Google Shape;584;p52"/>
          <p:cNvSpPr/>
          <p:nvPr/>
        </p:nvSpPr>
        <p:spPr>
          <a:xfrm>
            <a:off x="6464200" y="3386800"/>
            <a:ext cx="1086900" cy="52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not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585" name="Google Shape;585;p52"/>
          <p:cNvSpPr txBox="1"/>
          <p:nvPr/>
        </p:nvSpPr>
        <p:spPr>
          <a:xfrm>
            <a:off x="6356650" y="4200400"/>
            <a:ext cx="142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Invert a boolean.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3"/>
          <p:cNvSpPr txBox="1"/>
          <p:nvPr/>
        </p:nvSpPr>
        <p:spPr>
          <a:xfrm>
            <a:off x="150" y="2156100"/>
            <a:ext cx="9144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Comparison of string is in alphabetical order.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Comparison of numbers is mathematical.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 ?</a:t>
            </a:r>
            <a:endParaRPr/>
          </a:p>
        </p:txBody>
      </p:sp>
      <p:sp>
        <p:nvSpPr>
          <p:cNvPr id="276" name="Google Shape;276;p27"/>
          <p:cNvSpPr txBox="1"/>
          <p:nvPr/>
        </p:nvSpPr>
        <p:spPr>
          <a:xfrm>
            <a:off x="189175" y="3428325"/>
            <a:ext cx="3940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Aashish Bhandari</a:t>
            </a:r>
            <a:b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Former Software Engineer and CTO @Lanceme </a:t>
            </a: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7" name="Google Shape;27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3731" y="1184550"/>
            <a:ext cx="2171700" cy="217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76" y="4657574"/>
            <a:ext cx="273436" cy="288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6863" y="4622026"/>
            <a:ext cx="458452" cy="338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3717" y="4622031"/>
            <a:ext cx="379569" cy="33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8988" y="4622037"/>
            <a:ext cx="333828" cy="3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94187" y="4622014"/>
            <a:ext cx="379576" cy="30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3825" y="4634662"/>
            <a:ext cx="333826" cy="33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10559" y="4622013"/>
            <a:ext cx="379575" cy="3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 txBox="1"/>
          <p:nvPr>
            <p:ph idx="1" type="body"/>
          </p:nvPr>
        </p:nvSpPr>
        <p:spPr>
          <a:xfrm>
            <a:off x="4389950" y="1362600"/>
            <a:ext cx="4631100" cy="24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Website: https://www.awebisam.com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Email: hello@awebisam.com</a:t>
            </a:r>
            <a:r>
              <a:rPr lang="en" sz="1800"/>
              <a:t>       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Facebook: https://facebook.com/awebisam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Twitter: https://twitter.com/awebisam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Linkedin: https://linkedin.com/in/awebisam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Operators</a:t>
            </a:r>
            <a:endParaRPr/>
          </a:p>
        </p:txBody>
      </p:sp>
      <p:sp>
        <p:nvSpPr>
          <p:cNvPr id="596" name="Google Shape;596;p54"/>
          <p:cNvSpPr/>
          <p:nvPr/>
        </p:nvSpPr>
        <p:spPr>
          <a:xfrm>
            <a:off x="1445088" y="1307850"/>
            <a:ext cx="1486200" cy="56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and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597" name="Google Shape;597;p54"/>
          <p:cNvSpPr/>
          <p:nvPr/>
        </p:nvSpPr>
        <p:spPr>
          <a:xfrm>
            <a:off x="3828891" y="1307850"/>
            <a:ext cx="1486200" cy="56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or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598" name="Google Shape;598;p54"/>
          <p:cNvSpPr/>
          <p:nvPr/>
        </p:nvSpPr>
        <p:spPr>
          <a:xfrm>
            <a:off x="6212694" y="1307850"/>
            <a:ext cx="1486200" cy="56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not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599" name="Google Shape;599;p54"/>
          <p:cNvSpPr txBox="1"/>
          <p:nvPr/>
        </p:nvSpPr>
        <p:spPr>
          <a:xfrm>
            <a:off x="1535548" y="2196543"/>
            <a:ext cx="130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True if and only if both of the operands are true.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54"/>
          <p:cNvSpPr txBox="1"/>
          <p:nvPr/>
        </p:nvSpPr>
        <p:spPr>
          <a:xfrm>
            <a:off x="6303148" y="2348943"/>
            <a:ext cx="130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Takes only one operand and inverts it.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54"/>
          <p:cNvSpPr txBox="1"/>
          <p:nvPr/>
        </p:nvSpPr>
        <p:spPr>
          <a:xfrm>
            <a:off x="3992948" y="2348943"/>
            <a:ext cx="130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True if either of operand is true.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2" name="Google Shape;602;p54"/>
          <p:cNvPicPr preferRelativeResize="0"/>
          <p:nvPr/>
        </p:nvPicPr>
        <p:blipFill rotWithShape="1">
          <a:blip r:embed="rId3">
            <a:alphaModFix/>
          </a:blip>
          <a:srcRect b="6208" l="0" r="0" t="0"/>
          <a:stretch/>
        </p:blipFill>
        <p:spPr>
          <a:xfrm>
            <a:off x="1445100" y="3361650"/>
            <a:ext cx="1486200" cy="158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600" y="3361650"/>
            <a:ext cx="1486200" cy="158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4025" y="3323925"/>
            <a:ext cx="1388650" cy="16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Quiz</a:t>
            </a:r>
            <a:endParaRPr/>
          </a:p>
        </p:txBody>
      </p:sp>
      <p:sp>
        <p:nvSpPr>
          <p:cNvPr id="610" name="Google Shape;610;p55"/>
          <p:cNvSpPr txBox="1"/>
          <p:nvPr>
            <p:ph idx="1" type="body"/>
          </p:nvPr>
        </p:nvSpPr>
        <p:spPr>
          <a:xfrm>
            <a:off x="1052550" y="2217100"/>
            <a:ext cx="7038900" cy="20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&lt; 3 and 5 &lt; 6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 == 2 or “a” = “b”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5 &gt;= 5 and 6 &gt;= 6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True or False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not True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Taking Input from User</a:t>
            </a:r>
            <a:endParaRPr/>
          </a:p>
        </p:txBody>
      </p:sp>
      <p:sp>
        <p:nvSpPr>
          <p:cNvPr id="616" name="Google Shape;616;p56"/>
          <p:cNvSpPr txBox="1"/>
          <p:nvPr>
            <p:ph idx="1" type="body"/>
          </p:nvPr>
        </p:nvSpPr>
        <p:spPr>
          <a:xfrm>
            <a:off x="2358000" y="2314950"/>
            <a:ext cx="4058100" cy="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/>
              <a:t>input(“</a:t>
            </a:r>
            <a:r>
              <a:rPr lang="en" sz="1900">
                <a:solidFill>
                  <a:srgbClr val="00FF00"/>
                </a:solidFill>
              </a:rPr>
              <a:t>Enter value</a:t>
            </a:r>
            <a:r>
              <a:rPr lang="en" sz="1900"/>
              <a:t>”)</a:t>
            </a:r>
            <a:endParaRPr sz="1900"/>
          </a:p>
        </p:txBody>
      </p:sp>
      <p:sp>
        <p:nvSpPr>
          <p:cNvPr id="617" name="Google Shape;617;p56"/>
          <p:cNvSpPr txBox="1"/>
          <p:nvPr/>
        </p:nvSpPr>
        <p:spPr>
          <a:xfrm>
            <a:off x="4869525" y="3300850"/>
            <a:ext cx="188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Message for the user so they knows what this input is for.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8" name="Google Shape;618;p56"/>
          <p:cNvCxnSpPr/>
          <p:nvPr/>
        </p:nvCxnSpPr>
        <p:spPr>
          <a:xfrm>
            <a:off x="4772325" y="2744075"/>
            <a:ext cx="265200" cy="49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9" name="Google Shape;619;p56"/>
          <p:cNvSpPr txBox="1"/>
          <p:nvPr/>
        </p:nvSpPr>
        <p:spPr>
          <a:xfrm>
            <a:off x="583275" y="2903150"/>
            <a:ext cx="251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value returned by this function is always string.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0" name="Google Shape;620;p56"/>
          <p:cNvCxnSpPr/>
          <p:nvPr/>
        </p:nvCxnSpPr>
        <p:spPr>
          <a:xfrm flipH="1">
            <a:off x="2916425" y="2744075"/>
            <a:ext cx="636300" cy="29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deeper with string.</a:t>
            </a:r>
            <a:endParaRPr/>
          </a:p>
        </p:txBody>
      </p:sp>
      <p:sp>
        <p:nvSpPr>
          <p:cNvPr id="626" name="Google Shape;626;p57"/>
          <p:cNvSpPr txBox="1"/>
          <p:nvPr>
            <p:ph idx="1" type="body"/>
          </p:nvPr>
        </p:nvSpPr>
        <p:spPr>
          <a:xfrm>
            <a:off x="2822000" y="1607325"/>
            <a:ext cx="24276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a = “abisam”</a:t>
            </a:r>
            <a:endParaRPr sz="2100"/>
          </a:p>
        </p:txBody>
      </p:sp>
      <p:graphicFrame>
        <p:nvGraphicFramePr>
          <p:cNvPr id="627" name="Google Shape;627;p57"/>
          <p:cNvGraphicFramePr/>
          <p:nvPr/>
        </p:nvGraphicFramePr>
        <p:xfrm>
          <a:off x="952475" y="275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{889621E7-934A-4243-9FE5-F6572CB31415}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Index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Value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28" name="Google Shape;628;p57"/>
          <p:cNvSpPr txBox="1"/>
          <p:nvPr/>
        </p:nvSpPr>
        <p:spPr>
          <a:xfrm>
            <a:off x="1038675" y="1994850"/>
            <a:ext cx="108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begins at 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9" name="Google Shape;629;p57"/>
          <p:cNvCxnSpPr/>
          <p:nvPr/>
        </p:nvCxnSpPr>
        <p:spPr>
          <a:xfrm>
            <a:off x="1716125" y="2395050"/>
            <a:ext cx="378000" cy="26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0" name="Google Shape;630;p57"/>
          <p:cNvSpPr txBox="1"/>
          <p:nvPr/>
        </p:nvSpPr>
        <p:spPr>
          <a:xfrm>
            <a:off x="6141800" y="1379250"/>
            <a:ext cx="250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string can be quoted with either “ or ‘ or “””.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1" name="Google Shape;631;p57"/>
          <p:cNvCxnSpPr/>
          <p:nvPr/>
        </p:nvCxnSpPr>
        <p:spPr>
          <a:xfrm>
            <a:off x="5818125" y="905850"/>
            <a:ext cx="305100" cy="40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a single character from a string.</a:t>
            </a:r>
            <a:endParaRPr/>
          </a:p>
        </p:txBody>
      </p:sp>
      <p:graphicFrame>
        <p:nvGraphicFramePr>
          <p:cNvPr id="637" name="Google Shape;637;p58"/>
          <p:cNvGraphicFramePr/>
          <p:nvPr/>
        </p:nvGraphicFramePr>
        <p:xfrm>
          <a:off x="1056025" y="223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{889621E7-934A-4243-9FE5-F6572CB31415}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Index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2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Value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i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38" name="Google Shape;638;p58"/>
          <p:cNvSpPr txBox="1"/>
          <p:nvPr/>
        </p:nvSpPr>
        <p:spPr>
          <a:xfrm>
            <a:off x="1480500" y="3611925"/>
            <a:ext cx="733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= “abisam”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second_char = a[2]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print(second_char)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 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9" name="Google Shape;639;p58"/>
          <p:cNvCxnSpPr/>
          <p:nvPr/>
        </p:nvCxnSpPr>
        <p:spPr>
          <a:xfrm flipH="1">
            <a:off x="3075850" y="3024825"/>
            <a:ext cx="1148700" cy="82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Slicing a string.</a:t>
            </a:r>
            <a:endParaRPr/>
          </a:p>
        </p:txBody>
      </p:sp>
      <p:sp>
        <p:nvSpPr>
          <p:cNvPr id="645" name="Google Shape;645;p59"/>
          <p:cNvSpPr txBox="1"/>
          <p:nvPr/>
        </p:nvSpPr>
        <p:spPr>
          <a:xfrm>
            <a:off x="4054650" y="543000"/>
            <a:ext cx="183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Extract substring from a string.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646" name="Google Shape;646;p59"/>
          <p:cNvGraphicFramePr/>
          <p:nvPr/>
        </p:nvGraphicFramePr>
        <p:xfrm>
          <a:off x="611063" y="222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{889621E7-934A-4243-9FE5-F6572CB31415}</a:tableStyleId>
              </a:tblPr>
              <a:tblGrid>
                <a:gridCol w="609375"/>
                <a:gridCol w="609375"/>
                <a:gridCol w="609375"/>
                <a:gridCol w="609375"/>
                <a:gridCol w="609375"/>
                <a:gridCol w="609375"/>
                <a:gridCol w="609375"/>
                <a:gridCol w="609375"/>
              </a:tblGrid>
              <a:tr h="51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index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2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3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4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5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6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1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value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s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h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i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s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h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47" name="Google Shape;647;p59"/>
          <p:cNvSpPr txBox="1"/>
          <p:nvPr/>
        </p:nvSpPr>
        <p:spPr>
          <a:xfrm>
            <a:off x="1308000" y="3669375"/>
            <a:ext cx="733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= “aashish”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second_char = a[2:7]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print(second_char)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 shish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8" name="Google Shape;648;p59"/>
          <p:cNvSpPr/>
          <p:nvPr/>
        </p:nvSpPr>
        <p:spPr>
          <a:xfrm>
            <a:off x="2314050" y="1474125"/>
            <a:ext cx="223750" cy="2195250"/>
          </a:xfrm>
          <a:custGeom>
            <a:rect b="b" l="l" r="r" t="t"/>
            <a:pathLst>
              <a:path extrusionOk="0" h="87810" w="8950">
                <a:moveTo>
                  <a:pt x="6398" y="0"/>
                </a:moveTo>
                <a:cubicBezTo>
                  <a:pt x="-6129" y="10019"/>
                  <a:pt x="3890" y="31984"/>
                  <a:pt x="2824" y="47989"/>
                </a:cubicBezTo>
                <a:cubicBezTo>
                  <a:pt x="1932" y="61389"/>
                  <a:pt x="-4480" y="87810"/>
                  <a:pt x="8950" y="8781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9" name="Google Shape;649;p59"/>
          <p:cNvSpPr/>
          <p:nvPr/>
        </p:nvSpPr>
        <p:spPr>
          <a:xfrm>
            <a:off x="5340275" y="1327350"/>
            <a:ext cx="370400" cy="2488800"/>
          </a:xfrm>
          <a:custGeom>
            <a:rect b="b" l="l" r="r" t="t"/>
            <a:pathLst>
              <a:path extrusionOk="0" h="99552" w="14816">
                <a:moveTo>
                  <a:pt x="9189" y="0"/>
                </a:moveTo>
                <a:cubicBezTo>
                  <a:pt x="21663" y="8314"/>
                  <a:pt x="9614" y="30140"/>
                  <a:pt x="7147" y="44926"/>
                </a:cubicBezTo>
                <a:cubicBezTo>
                  <a:pt x="4125" y="63040"/>
                  <a:pt x="15278" y="89363"/>
                  <a:pt x="0" y="9955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0" name="Google Shape;650;p59"/>
          <p:cNvSpPr txBox="1"/>
          <p:nvPr/>
        </p:nvSpPr>
        <p:spPr>
          <a:xfrm>
            <a:off x="5710675" y="1474125"/>
            <a:ext cx="5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59"/>
          <p:cNvSpPr txBox="1"/>
          <p:nvPr/>
        </p:nvSpPr>
        <p:spPr>
          <a:xfrm>
            <a:off x="2439200" y="1568338"/>
            <a:ext cx="5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52" name="Google Shape;652;p59"/>
          <p:cNvCxnSpPr>
            <a:endCxn id="645" idx="1"/>
          </p:cNvCxnSpPr>
          <p:nvPr/>
        </p:nvCxnSpPr>
        <p:spPr>
          <a:xfrm>
            <a:off x="3732450" y="695400"/>
            <a:ext cx="322200" cy="1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Slicing a string [another example]</a:t>
            </a:r>
            <a:endParaRPr/>
          </a:p>
        </p:txBody>
      </p:sp>
      <p:sp>
        <p:nvSpPr>
          <p:cNvPr id="658" name="Google Shape;658;p60"/>
          <p:cNvSpPr txBox="1"/>
          <p:nvPr/>
        </p:nvSpPr>
        <p:spPr>
          <a:xfrm>
            <a:off x="3318400" y="1167450"/>
            <a:ext cx="183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Extract substring from a string.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659" name="Google Shape;659;p60"/>
          <p:cNvGraphicFramePr/>
          <p:nvPr/>
        </p:nvGraphicFramePr>
        <p:xfrm>
          <a:off x="815575" y="223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{889621E7-934A-4243-9FE5-F6572CB31415}</a:tableStyleId>
              </a:tblPr>
              <a:tblGrid>
                <a:gridCol w="609375"/>
                <a:gridCol w="609375"/>
                <a:gridCol w="609375"/>
                <a:gridCol w="609375"/>
                <a:gridCol w="609375"/>
                <a:gridCol w="609375"/>
                <a:gridCol w="609375"/>
                <a:gridCol w="609375"/>
                <a:gridCol w="609375"/>
                <a:gridCol w="609375"/>
                <a:gridCol w="609375"/>
                <a:gridCol w="609375"/>
              </a:tblGrid>
              <a:tr h="51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index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  <a:highlight>
                            <a:schemeClr val="dk1"/>
                          </a:highlight>
                        </a:rPr>
                        <a:t>3</a:t>
                      </a:r>
                      <a:endParaRPr>
                        <a:solidFill>
                          <a:srgbClr val="00FF00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  <a:highlight>
                            <a:schemeClr val="dk1"/>
                          </a:highlight>
                        </a:rPr>
                        <a:t>4</a:t>
                      </a:r>
                      <a:endParaRPr>
                        <a:solidFill>
                          <a:srgbClr val="00FF00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  <a:highlight>
                            <a:schemeClr val="dk1"/>
                          </a:highlight>
                        </a:rPr>
                        <a:t>5</a:t>
                      </a:r>
                      <a:endParaRPr>
                        <a:solidFill>
                          <a:srgbClr val="00FF00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  <a:highlight>
                            <a:schemeClr val="dk1"/>
                          </a:highlight>
                        </a:rPr>
                        <a:t>6</a:t>
                      </a:r>
                      <a:endParaRPr>
                        <a:solidFill>
                          <a:srgbClr val="00FF00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  <a:highlight>
                            <a:schemeClr val="dk1"/>
                          </a:highlight>
                        </a:rPr>
                        <a:t>7</a:t>
                      </a:r>
                      <a:endParaRPr>
                        <a:solidFill>
                          <a:srgbClr val="00FF00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1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value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  <a:highlight>
                            <a:schemeClr val="dk1"/>
                          </a:highlight>
                        </a:rPr>
                        <a:t>l</a:t>
                      </a:r>
                      <a:endParaRPr>
                        <a:solidFill>
                          <a:srgbClr val="00FF00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  <a:highlight>
                            <a:schemeClr val="dk1"/>
                          </a:highlight>
                        </a:rPr>
                        <a:t>o</a:t>
                      </a:r>
                      <a:endParaRPr>
                        <a:solidFill>
                          <a:srgbClr val="00FF00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  <a:highlight>
                            <a:schemeClr val="dk1"/>
                          </a:highlight>
                        </a:rPr>
                        <a:t> </a:t>
                      </a:r>
                      <a:endParaRPr>
                        <a:solidFill>
                          <a:srgbClr val="00FF00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  <a:highlight>
                            <a:schemeClr val="dk1"/>
                          </a:highlight>
                        </a:rPr>
                        <a:t>w</a:t>
                      </a:r>
                      <a:endParaRPr>
                        <a:solidFill>
                          <a:srgbClr val="00FF00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  <a:highlight>
                            <a:schemeClr val="dk1"/>
                          </a:highlight>
                        </a:rPr>
                        <a:t>o</a:t>
                      </a:r>
                      <a:endParaRPr>
                        <a:solidFill>
                          <a:srgbClr val="00FF00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60" name="Google Shape;660;p60"/>
          <p:cNvSpPr txBox="1"/>
          <p:nvPr/>
        </p:nvSpPr>
        <p:spPr>
          <a:xfrm>
            <a:off x="1480500" y="3611925"/>
            <a:ext cx="733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= “hello world”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second_char = a[3:8]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print(second_char)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 lo wo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61" name="Google Shape;661;p60"/>
          <p:cNvCxnSpPr/>
          <p:nvPr/>
        </p:nvCxnSpPr>
        <p:spPr>
          <a:xfrm>
            <a:off x="2731275" y="1008300"/>
            <a:ext cx="497700" cy="37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2" name="Google Shape;662;p60"/>
          <p:cNvSpPr/>
          <p:nvPr/>
        </p:nvSpPr>
        <p:spPr>
          <a:xfrm>
            <a:off x="2948175" y="1699874"/>
            <a:ext cx="280800" cy="1988655"/>
          </a:xfrm>
          <a:custGeom>
            <a:rect b="b" l="l" r="r" t="t"/>
            <a:pathLst>
              <a:path extrusionOk="0" h="69759" w="11232">
                <a:moveTo>
                  <a:pt x="11232" y="328"/>
                </a:moveTo>
                <a:cubicBezTo>
                  <a:pt x="5977" y="-984"/>
                  <a:pt x="0" y="6654"/>
                  <a:pt x="0" y="12070"/>
                </a:cubicBezTo>
                <a:cubicBezTo>
                  <a:pt x="0" y="20919"/>
                  <a:pt x="8959" y="27815"/>
                  <a:pt x="10211" y="36575"/>
                </a:cubicBezTo>
                <a:cubicBezTo>
                  <a:pt x="11780" y="47546"/>
                  <a:pt x="333" y="61923"/>
                  <a:pt x="8169" y="6975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3" name="Google Shape;663;p60"/>
          <p:cNvSpPr/>
          <p:nvPr/>
        </p:nvSpPr>
        <p:spPr>
          <a:xfrm>
            <a:off x="5993475" y="1633150"/>
            <a:ext cx="306475" cy="2233550"/>
          </a:xfrm>
          <a:custGeom>
            <a:rect b="b" l="l" r="r" t="t"/>
            <a:pathLst>
              <a:path extrusionOk="0" h="89342" w="12259">
                <a:moveTo>
                  <a:pt x="0" y="0"/>
                </a:moveTo>
                <a:cubicBezTo>
                  <a:pt x="9712" y="3884"/>
                  <a:pt x="13460" y="18782"/>
                  <a:pt x="11742" y="29100"/>
                </a:cubicBezTo>
                <a:cubicBezTo>
                  <a:pt x="10887" y="34236"/>
                  <a:pt x="8679" y="39210"/>
                  <a:pt x="8679" y="44416"/>
                </a:cubicBezTo>
                <a:cubicBezTo>
                  <a:pt x="8679" y="59607"/>
                  <a:pt x="14606" y="82543"/>
                  <a:pt x="1021" y="8934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common string methods/functions.</a:t>
            </a:r>
            <a:endParaRPr/>
          </a:p>
        </p:txBody>
      </p:sp>
      <p:sp>
        <p:nvSpPr>
          <p:cNvPr id="669" name="Google Shape;669;p61"/>
          <p:cNvSpPr txBox="1"/>
          <p:nvPr>
            <p:ph idx="1" type="body"/>
          </p:nvPr>
        </p:nvSpPr>
        <p:spPr>
          <a:xfrm>
            <a:off x="1785250" y="1812900"/>
            <a:ext cx="1152900" cy="16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r>
              <a:rPr lang="en"/>
              <a:t>lower</a:t>
            </a:r>
            <a:br>
              <a:rPr lang="en"/>
            </a:br>
            <a:br>
              <a:rPr lang="en"/>
            </a:br>
            <a:r>
              <a:rPr lang="en"/>
              <a:t>upper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replace</a:t>
            </a:r>
            <a:endParaRPr/>
          </a:p>
        </p:txBody>
      </p:sp>
      <p:sp>
        <p:nvSpPr>
          <p:cNvPr id="670" name="Google Shape;670;p61"/>
          <p:cNvSpPr txBox="1"/>
          <p:nvPr/>
        </p:nvSpPr>
        <p:spPr>
          <a:xfrm>
            <a:off x="3458775" y="1760700"/>
            <a:ext cx="37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1" name="Google Shape;671;p61"/>
          <p:cNvSpPr txBox="1"/>
          <p:nvPr/>
        </p:nvSpPr>
        <p:spPr>
          <a:xfrm>
            <a:off x="3393425" y="2231250"/>
            <a:ext cx="37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Convert string to lowercase.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2" name="Google Shape;672;p61"/>
          <p:cNvSpPr txBox="1"/>
          <p:nvPr/>
        </p:nvSpPr>
        <p:spPr>
          <a:xfrm>
            <a:off x="3393425" y="2666625"/>
            <a:ext cx="37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Convert string to uppercase.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3" name="Google Shape;673;p61"/>
          <p:cNvSpPr txBox="1"/>
          <p:nvPr/>
        </p:nvSpPr>
        <p:spPr>
          <a:xfrm>
            <a:off x="3393425" y="3102000"/>
            <a:ext cx="400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Replace certain portion of string with another.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2"/>
          <p:cNvSpPr txBox="1"/>
          <p:nvPr>
            <p:ph type="title"/>
          </p:nvPr>
        </p:nvSpPr>
        <p:spPr>
          <a:xfrm>
            <a:off x="1928550" y="2121000"/>
            <a:ext cx="5286900" cy="9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Let’s see sequences.</a:t>
            </a:r>
            <a:endParaRPr sz="39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3"/>
          <p:cNvSpPr txBox="1"/>
          <p:nvPr>
            <p:ph type="title"/>
          </p:nvPr>
        </p:nvSpPr>
        <p:spPr>
          <a:xfrm>
            <a:off x="3917400" y="2121000"/>
            <a:ext cx="1309200" cy="9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Lists</a:t>
            </a:r>
            <a:endParaRPr sz="3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What to Expect</a:t>
            </a:r>
            <a:endParaRPr sz="2700"/>
          </a:p>
        </p:txBody>
      </p:sp>
      <p:sp>
        <p:nvSpPr>
          <p:cNvPr id="291" name="Google Shape;291;p28"/>
          <p:cNvSpPr txBox="1"/>
          <p:nvPr>
            <p:ph idx="1" type="body"/>
          </p:nvPr>
        </p:nvSpPr>
        <p:spPr>
          <a:xfrm>
            <a:off x="2332025" y="1554225"/>
            <a:ext cx="7038900" cy="27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 kick-start into your programming journey.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Fundamental concepts of the language.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Basic Understanding of Workflow and Execution Flow.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Hands-On Programming in Python.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Answer of your questions related to python and technology</a:t>
            </a:r>
            <a:br>
              <a:rPr lang="en" sz="1800"/>
            </a:br>
            <a:r>
              <a:rPr lang="en" sz="1800"/>
              <a:t>in general.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</a:t>
            </a:r>
            <a:endParaRPr/>
          </a:p>
        </p:txBody>
      </p:sp>
      <p:sp>
        <p:nvSpPr>
          <p:cNvPr id="689" name="Google Shape;689;p64"/>
          <p:cNvSpPr txBox="1"/>
          <p:nvPr>
            <p:ph idx="1" type="body"/>
          </p:nvPr>
        </p:nvSpPr>
        <p:spPr>
          <a:xfrm>
            <a:off x="1297500" y="1567550"/>
            <a:ext cx="28425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List is a flexible container data type.</a:t>
            </a:r>
            <a:endParaRPr/>
          </a:p>
        </p:txBody>
      </p:sp>
      <p:sp>
        <p:nvSpPr>
          <p:cNvPr id="690" name="Google Shape;690;p64"/>
          <p:cNvSpPr txBox="1"/>
          <p:nvPr/>
        </p:nvSpPr>
        <p:spPr>
          <a:xfrm>
            <a:off x="0" y="234090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myList = [“mahesh”, “aashish” , “yaman”]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691" name="Google Shape;691;p64"/>
          <p:cNvGraphicFramePr/>
          <p:nvPr/>
        </p:nvGraphicFramePr>
        <p:xfrm>
          <a:off x="841000" y="340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{889621E7-934A-4243-9FE5-F6572CB31415}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index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value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mahesh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aashish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yaman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a single item from a list.</a:t>
            </a:r>
            <a:endParaRPr/>
          </a:p>
        </p:txBody>
      </p:sp>
      <p:sp>
        <p:nvSpPr>
          <p:cNvPr id="697" name="Google Shape;697;p65"/>
          <p:cNvSpPr txBox="1"/>
          <p:nvPr/>
        </p:nvSpPr>
        <p:spPr>
          <a:xfrm>
            <a:off x="1480500" y="3611925"/>
            <a:ext cx="7331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myList = [“mahesh”, “aashish” , “yaman”]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print(myList[</a:t>
            </a:r>
            <a:r>
              <a:rPr lang="en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])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 aashish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98" name="Google Shape;698;p65"/>
          <p:cNvCxnSpPr/>
          <p:nvPr/>
        </p:nvCxnSpPr>
        <p:spPr>
          <a:xfrm flipH="1">
            <a:off x="2690150" y="2967950"/>
            <a:ext cx="2203500" cy="10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699" name="Google Shape;699;p65"/>
          <p:cNvGraphicFramePr/>
          <p:nvPr/>
        </p:nvGraphicFramePr>
        <p:xfrm>
          <a:off x="1197450" y="2175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{889621E7-934A-4243-9FE5-F6572CB31415}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index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value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mahesh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aashish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yaman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can store any type of value.</a:t>
            </a:r>
            <a:endParaRPr/>
          </a:p>
        </p:txBody>
      </p:sp>
      <p:sp>
        <p:nvSpPr>
          <p:cNvPr id="705" name="Google Shape;705;p66"/>
          <p:cNvSpPr txBox="1"/>
          <p:nvPr>
            <p:ph idx="1" type="body"/>
          </p:nvPr>
        </p:nvSpPr>
        <p:spPr>
          <a:xfrm>
            <a:off x="0" y="1567550"/>
            <a:ext cx="91440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myList = [“mahesh” , 1 , True, 3.14 ]</a:t>
            </a:r>
            <a:endParaRPr sz="1500"/>
          </a:p>
        </p:txBody>
      </p:sp>
      <p:graphicFrame>
        <p:nvGraphicFramePr>
          <p:cNvPr id="706" name="Google Shape;706;p66"/>
          <p:cNvGraphicFramePr/>
          <p:nvPr/>
        </p:nvGraphicFramePr>
        <p:xfrm>
          <a:off x="1097400" y="2747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{889621E7-934A-4243-9FE5-F6572CB31415}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index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value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“mahesh”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True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3.14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type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boolean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float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Slicing a list</a:t>
            </a:r>
            <a:endParaRPr/>
          </a:p>
        </p:txBody>
      </p:sp>
      <p:sp>
        <p:nvSpPr>
          <p:cNvPr id="712" name="Google Shape;712;p67"/>
          <p:cNvSpPr txBox="1"/>
          <p:nvPr/>
        </p:nvSpPr>
        <p:spPr>
          <a:xfrm>
            <a:off x="3318400" y="1167450"/>
            <a:ext cx="183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Extract certain items from a list.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3" name="Google Shape;713;p67"/>
          <p:cNvSpPr txBox="1"/>
          <p:nvPr/>
        </p:nvSpPr>
        <p:spPr>
          <a:xfrm>
            <a:off x="1480500" y="3611925"/>
            <a:ext cx="7331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myList = [“mahesh”, “aashish” , “yaman”]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print(myList[</a:t>
            </a:r>
            <a:r>
              <a:rPr lang="en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1:3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])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 [1 boolean]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14" name="Google Shape;714;p67"/>
          <p:cNvCxnSpPr/>
          <p:nvPr/>
        </p:nvCxnSpPr>
        <p:spPr>
          <a:xfrm>
            <a:off x="2731275" y="1008300"/>
            <a:ext cx="497700" cy="37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715" name="Google Shape;715;p67"/>
          <p:cNvGraphicFramePr/>
          <p:nvPr/>
        </p:nvGraphicFramePr>
        <p:xfrm>
          <a:off x="1097400" y="2103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{889621E7-934A-4243-9FE5-F6572CB31415}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index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2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value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“mahesh”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True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3.14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type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int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boolean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float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716" name="Google Shape;716;p67"/>
          <p:cNvSpPr/>
          <p:nvPr/>
        </p:nvSpPr>
        <p:spPr>
          <a:xfrm>
            <a:off x="3794126" y="1853900"/>
            <a:ext cx="276075" cy="1616925"/>
          </a:xfrm>
          <a:custGeom>
            <a:rect b="b" l="l" r="r" t="t"/>
            <a:pathLst>
              <a:path extrusionOk="0" h="64677" w="11043">
                <a:moveTo>
                  <a:pt x="11043" y="0"/>
                </a:moveTo>
                <a:cubicBezTo>
                  <a:pt x="8274" y="4984"/>
                  <a:pt x="3829" y="10708"/>
                  <a:pt x="5467" y="16169"/>
                </a:cubicBezTo>
                <a:cubicBezTo>
                  <a:pt x="6751" y="20449"/>
                  <a:pt x="10246" y="24611"/>
                  <a:pt x="9370" y="28993"/>
                </a:cubicBezTo>
                <a:cubicBezTo>
                  <a:pt x="8132" y="35190"/>
                  <a:pt x="1982" y="39590"/>
                  <a:pt x="449" y="45720"/>
                </a:cubicBezTo>
                <a:cubicBezTo>
                  <a:pt x="-1307" y="52742"/>
                  <a:pt x="3804" y="64677"/>
                  <a:pt x="11043" y="6467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7" name="Google Shape;717;p67"/>
          <p:cNvSpPr/>
          <p:nvPr/>
        </p:nvSpPr>
        <p:spPr>
          <a:xfrm>
            <a:off x="6593150" y="1770250"/>
            <a:ext cx="357475" cy="1784200"/>
          </a:xfrm>
          <a:custGeom>
            <a:rect b="b" l="l" r="r" t="t"/>
            <a:pathLst>
              <a:path extrusionOk="0" h="71368" w="14299">
                <a:moveTo>
                  <a:pt x="3903" y="0"/>
                </a:moveTo>
                <a:cubicBezTo>
                  <a:pt x="17710" y="2302"/>
                  <a:pt x="14457" y="27535"/>
                  <a:pt x="11709" y="41260"/>
                </a:cubicBezTo>
                <a:cubicBezTo>
                  <a:pt x="10539" y="47103"/>
                  <a:pt x="14707" y="53449"/>
                  <a:pt x="12824" y="59102"/>
                </a:cubicBezTo>
                <a:cubicBezTo>
                  <a:pt x="10954" y="64714"/>
                  <a:pt x="5915" y="71368"/>
                  <a:pt x="0" y="7136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Inserting and Removing value in a list.</a:t>
            </a:r>
            <a:endParaRPr/>
          </a:p>
        </p:txBody>
      </p:sp>
      <p:sp>
        <p:nvSpPr>
          <p:cNvPr id="723" name="Google Shape;723;p68"/>
          <p:cNvSpPr txBox="1"/>
          <p:nvPr>
            <p:ph idx="1" type="body"/>
          </p:nvPr>
        </p:nvSpPr>
        <p:spPr>
          <a:xfrm>
            <a:off x="1924650" y="2264525"/>
            <a:ext cx="2284800" cy="13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myList = [“mahesh”]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myList.append(“aashish”)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myList.remove(“aashish”)</a:t>
            </a:r>
            <a:endParaRPr/>
          </a:p>
        </p:txBody>
      </p:sp>
      <p:sp>
        <p:nvSpPr>
          <p:cNvPr id="724" name="Google Shape;724;p68"/>
          <p:cNvSpPr txBox="1"/>
          <p:nvPr>
            <p:ph idx="1" type="body"/>
          </p:nvPr>
        </p:nvSpPr>
        <p:spPr>
          <a:xfrm>
            <a:off x="4934550" y="2264525"/>
            <a:ext cx="2284800" cy="13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[“mahesh”]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[“mahesh” , “aashish”]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[“mahesh”]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Sorting list was never this easy!</a:t>
            </a:r>
            <a:endParaRPr/>
          </a:p>
        </p:txBody>
      </p:sp>
      <p:sp>
        <p:nvSpPr>
          <p:cNvPr id="730" name="Google Shape;730;p69"/>
          <p:cNvSpPr txBox="1"/>
          <p:nvPr>
            <p:ph idx="1" type="body"/>
          </p:nvPr>
        </p:nvSpPr>
        <p:spPr>
          <a:xfrm>
            <a:off x="2094950" y="1846650"/>
            <a:ext cx="4616700" cy="24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00"/>
              <a:t>a = [5 , 13 , 65 , 0, -1]</a:t>
            </a:r>
            <a:br>
              <a:rPr lang="en" sz="2900"/>
            </a:br>
            <a:r>
              <a:rPr lang="en" sz="2900">
                <a:solidFill>
                  <a:srgbClr val="FF0000"/>
                </a:solidFill>
              </a:rPr>
              <a:t>a.sort()</a:t>
            </a:r>
            <a:br>
              <a:rPr lang="en" sz="2900"/>
            </a:br>
            <a:r>
              <a:rPr lang="en" sz="2900"/>
              <a:t>print(a)</a:t>
            </a:r>
            <a:br>
              <a:rPr lang="en" sz="2900"/>
            </a:br>
            <a:r>
              <a:rPr lang="en" sz="2900"/>
              <a:t>OUTPUT: [-1, 0, 5 , 13 , 65]</a:t>
            </a:r>
            <a:endParaRPr sz="29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two similar data types to list.</a:t>
            </a:r>
            <a:endParaRPr/>
          </a:p>
        </p:txBody>
      </p:sp>
      <p:sp>
        <p:nvSpPr>
          <p:cNvPr id="736" name="Google Shape;736;p70"/>
          <p:cNvSpPr txBox="1"/>
          <p:nvPr>
            <p:ph type="title"/>
          </p:nvPr>
        </p:nvSpPr>
        <p:spPr>
          <a:xfrm>
            <a:off x="3309475" y="902975"/>
            <a:ext cx="2339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</a:t>
            </a:r>
            <a:r>
              <a:rPr lang="en"/>
              <a:t> and Set</a:t>
            </a:r>
            <a:endParaRPr/>
          </a:p>
        </p:txBody>
      </p:sp>
      <p:sp>
        <p:nvSpPr>
          <p:cNvPr id="737" name="Google Shape;737;p70"/>
          <p:cNvSpPr txBox="1"/>
          <p:nvPr>
            <p:ph type="title"/>
          </p:nvPr>
        </p:nvSpPr>
        <p:spPr>
          <a:xfrm>
            <a:off x="1267075" y="1960350"/>
            <a:ext cx="64242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 is almost same as List but we can’t change tuple i.e adding and removing items is not allowed. We use </a:t>
            </a:r>
            <a:r>
              <a:rPr lang="en"/>
              <a:t>parentheses</a:t>
            </a:r>
            <a:r>
              <a:rPr lang="en"/>
              <a:t> for a tuple. Like tpl=(“aashish”, “Mahesh”)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is unordered collection where </a:t>
            </a:r>
            <a:r>
              <a:rPr lang="en"/>
              <a:t>repetition</a:t>
            </a:r>
            <a:r>
              <a:rPr lang="en"/>
              <a:t> is not allowed. We use curly brackets for a set. Like st = {“awebisam”, “bhandari”}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1"/>
          <p:cNvSpPr txBox="1"/>
          <p:nvPr/>
        </p:nvSpPr>
        <p:spPr>
          <a:xfrm>
            <a:off x="1737950" y="651725"/>
            <a:ext cx="757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Set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3" name="Google Shape;743;p71"/>
          <p:cNvSpPr txBox="1"/>
          <p:nvPr/>
        </p:nvSpPr>
        <p:spPr>
          <a:xfrm>
            <a:off x="1654050" y="2240650"/>
            <a:ext cx="21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= { 1 , 2, 10, 15 , 2 , 5 }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4" name="Google Shape;744;p71"/>
          <p:cNvSpPr txBox="1"/>
          <p:nvPr/>
        </p:nvSpPr>
        <p:spPr>
          <a:xfrm>
            <a:off x="3258075" y="651725"/>
            <a:ext cx="38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Remember those sets in maths?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45" name="Google Shape;745;p71"/>
          <p:cNvCxnSpPr>
            <a:stCxn id="742" idx="3"/>
            <a:endCxn id="744" idx="1"/>
          </p:cNvCxnSpPr>
          <p:nvPr/>
        </p:nvCxnSpPr>
        <p:spPr>
          <a:xfrm flipH="1" rot="10800000">
            <a:off x="2495150" y="851825"/>
            <a:ext cx="762900" cy="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6" name="Google Shape;746;p71"/>
          <p:cNvSpPr txBox="1"/>
          <p:nvPr/>
        </p:nvSpPr>
        <p:spPr>
          <a:xfrm>
            <a:off x="4327150" y="1917400"/>
            <a:ext cx="4222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Rules of set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arenR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Cannot contain duplicate (unique values only)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arenR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Union, Intersection, Difference are defined.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7" name="Google Shape;747;p71"/>
          <p:cNvSpPr txBox="1"/>
          <p:nvPr/>
        </p:nvSpPr>
        <p:spPr>
          <a:xfrm>
            <a:off x="1244225" y="1678700"/>
            <a:ext cx="14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creating a set.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48" name="Google Shape;748;p71"/>
          <p:cNvCxnSpPr>
            <a:stCxn id="747" idx="2"/>
          </p:cNvCxnSpPr>
          <p:nvPr/>
        </p:nvCxnSpPr>
        <p:spPr>
          <a:xfrm>
            <a:off x="1960175" y="2078900"/>
            <a:ext cx="103800" cy="1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9" name="Google Shape;749;p71"/>
          <p:cNvSpPr txBox="1"/>
          <p:nvPr/>
        </p:nvSpPr>
        <p:spPr>
          <a:xfrm>
            <a:off x="5618725" y="3090800"/>
            <a:ext cx="174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Same with Python 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automatically remove duplicate items!</a:t>
            </a:r>
            <a:endParaRPr/>
          </a:p>
        </p:txBody>
      </p:sp>
      <p:sp>
        <p:nvSpPr>
          <p:cNvPr id="755" name="Google Shape;755;p72"/>
          <p:cNvSpPr txBox="1"/>
          <p:nvPr/>
        </p:nvSpPr>
        <p:spPr>
          <a:xfrm>
            <a:off x="1866300" y="2142800"/>
            <a:ext cx="31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items = {12, 14, 13, 12, “a”, “a” , “b” }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6" name="Google Shape;756;p72"/>
          <p:cNvSpPr txBox="1"/>
          <p:nvPr/>
        </p:nvSpPr>
        <p:spPr>
          <a:xfrm>
            <a:off x="3796150" y="33024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 items will be equal to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{12 , 14 , 13 , “a” , “b” }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57" name="Google Shape;757;p72"/>
          <p:cNvCxnSpPr/>
          <p:nvPr/>
        </p:nvCxnSpPr>
        <p:spPr>
          <a:xfrm>
            <a:off x="3298125" y="2675813"/>
            <a:ext cx="552900" cy="4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Adding/Removing items to set.</a:t>
            </a:r>
            <a:endParaRPr/>
          </a:p>
        </p:txBody>
      </p:sp>
      <p:sp>
        <p:nvSpPr>
          <p:cNvPr id="763" name="Google Shape;763;p73"/>
          <p:cNvSpPr txBox="1"/>
          <p:nvPr/>
        </p:nvSpPr>
        <p:spPr>
          <a:xfrm>
            <a:off x="1668825" y="2024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items = {12, 14, 13, 12, “a”, “a” , “b” }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4" name="Google Shape;764;p73"/>
          <p:cNvSpPr txBox="1"/>
          <p:nvPr/>
        </p:nvSpPr>
        <p:spPr>
          <a:xfrm>
            <a:off x="1668825" y="2814300"/>
            <a:ext cx="12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items.add(12)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5" name="Google Shape;765;p73"/>
          <p:cNvSpPr txBox="1"/>
          <p:nvPr/>
        </p:nvSpPr>
        <p:spPr>
          <a:xfrm>
            <a:off x="3841275" y="2814300"/>
            <a:ext cx="46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Won’t add duplicate item, won’t throw error either.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66" name="Google Shape;766;p73"/>
          <p:cNvCxnSpPr>
            <a:stCxn id="765" idx="1"/>
            <a:endCxn id="764" idx="3"/>
          </p:cNvCxnSpPr>
          <p:nvPr/>
        </p:nvCxnSpPr>
        <p:spPr>
          <a:xfrm rot="10800000">
            <a:off x="2932875" y="3014400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7" name="Google Shape;767;p73"/>
          <p:cNvSpPr txBox="1"/>
          <p:nvPr/>
        </p:nvSpPr>
        <p:spPr>
          <a:xfrm>
            <a:off x="1124825" y="3519700"/>
            <a:ext cx="18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items.add(“aashish”)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8" name="Google Shape;768;p73"/>
          <p:cNvSpPr txBox="1"/>
          <p:nvPr/>
        </p:nvSpPr>
        <p:spPr>
          <a:xfrm>
            <a:off x="3841275" y="3519700"/>
            <a:ext cx="46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Will surely add items.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69" name="Google Shape;769;p73"/>
          <p:cNvCxnSpPr>
            <a:stCxn id="768" idx="1"/>
            <a:endCxn id="767" idx="3"/>
          </p:cNvCxnSpPr>
          <p:nvPr/>
        </p:nvCxnSpPr>
        <p:spPr>
          <a:xfrm rot="10800000">
            <a:off x="2932875" y="3719800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0" name="Google Shape;770;p73"/>
          <p:cNvSpPr txBox="1"/>
          <p:nvPr/>
        </p:nvSpPr>
        <p:spPr>
          <a:xfrm>
            <a:off x="899850" y="4225100"/>
            <a:ext cx="20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items.remove(“aashish”)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1" name="Google Shape;771;p73"/>
          <p:cNvSpPr txBox="1"/>
          <p:nvPr/>
        </p:nvSpPr>
        <p:spPr>
          <a:xfrm>
            <a:off x="3841275" y="4225100"/>
            <a:ext cx="46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will remove “aashish” from the set.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2" name="Google Shape;772;p73"/>
          <p:cNvCxnSpPr>
            <a:stCxn id="771" idx="1"/>
            <a:endCxn id="770" idx="3"/>
          </p:cNvCxnSpPr>
          <p:nvPr/>
        </p:nvCxnSpPr>
        <p:spPr>
          <a:xfrm rot="10800000">
            <a:off x="2932875" y="4425200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What not to Expect</a:t>
            </a:r>
            <a:endParaRPr sz="2700"/>
          </a:p>
        </p:txBody>
      </p:sp>
      <p:sp>
        <p:nvSpPr>
          <p:cNvPr id="297" name="Google Shape;297;p29"/>
          <p:cNvSpPr txBox="1"/>
          <p:nvPr>
            <p:ph idx="1" type="body"/>
          </p:nvPr>
        </p:nvSpPr>
        <p:spPr>
          <a:xfrm>
            <a:off x="2270550" y="2121175"/>
            <a:ext cx="7038900" cy="27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Learning without doing yourself.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You are getting hired after this workshop.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Your instructor to know everything.</a:t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list had </a:t>
            </a:r>
            <a:r>
              <a:rPr lang="en">
                <a:solidFill>
                  <a:srgbClr val="00FF00"/>
                </a:solidFill>
              </a:rPr>
              <a:t>append</a:t>
            </a:r>
            <a:r>
              <a:rPr lang="en"/>
              <a:t> why </a:t>
            </a:r>
            <a:r>
              <a:rPr lang="en">
                <a:solidFill>
                  <a:srgbClr val="FFFF00"/>
                </a:solidFill>
              </a:rPr>
              <a:t>add</a:t>
            </a:r>
            <a:r>
              <a:rPr lang="en"/>
              <a:t> here?</a:t>
            </a:r>
            <a:endParaRPr/>
          </a:p>
        </p:txBody>
      </p:sp>
      <p:sp>
        <p:nvSpPr>
          <p:cNvPr id="778" name="Google Shape;778;p74"/>
          <p:cNvSpPr txBox="1"/>
          <p:nvPr/>
        </p:nvSpPr>
        <p:spPr>
          <a:xfrm>
            <a:off x="1402225" y="1402200"/>
            <a:ext cx="206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In computing, append means to insert a item at end.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9" name="Google Shape;779;p74"/>
          <p:cNvCxnSpPr/>
          <p:nvPr/>
        </p:nvCxnSpPr>
        <p:spPr>
          <a:xfrm flipH="1" rot="10800000">
            <a:off x="2695800" y="967700"/>
            <a:ext cx="612300" cy="3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0" name="Google Shape;780;p74"/>
          <p:cNvSpPr txBox="1"/>
          <p:nvPr/>
        </p:nvSpPr>
        <p:spPr>
          <a:xfrm>
            <a:off x="3076200" y="2403825"/>
            <a:ext cx="34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set, there is no concept of indexing.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1" name="Google Shape;781;p74"/>
          <p:cNvSpPr txBox="1"/>
          <p:nvPr/>
        </p:nvSpPr>
        <p:spPr>
          <a:xfrm>
            <a:off x="3469050" y="3130300"/>
            <a:ext cx="220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items = {12, 15 , 16, 20}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print(items[0])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2" name="Google Shape;782;p74"/>
          <p:cNvSpPr txBox="1"/>
          <p:nvPr/>
        </p:nvSpPr>
        <p:spPr>
          <a:xfrm>
            <a:off x="4127550" y="3745900"/>
            <a:ext cx="8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ERROR!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Fundamental Operations of Set</a:t>
            </a:r>
            <a:endParaRPr/>
          </a:p>
        </p:txBody>
      </p:sp>
      <p:sp>
        <p:nvSpPr>
          <p:cNvPr id="788" name="Google Shape;788;p75"/>
          <p:cNvSpPr txBox="1"/>
          <p:nvPr>
            <p:ph idx="1" type="body"/>
          </p:nvPr>
        </p:nvSpPr>
        <p:spPr>
          <a:xfrm>
            <a:off x="3435900" y="1855800"/>
            <a:ext cx="27621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Union ( &amp; 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Intersection ( | 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Difference ( - )</a:t>
            </a:r>
            <a:endParaRPr sz="23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convert list to set and vice versa.</a:t>
            </a:r>
            <a:endParaRPr/>
          </a:p>
        </p:txBody>
      </p:sp>
      <p:sp>
        <p:nvSpPr>
          <p:cNvPr id="794" name="Google Shape;794;p76"/>
          <p:cNvSpPr txBox="1"/>
          <p:nvPr/>
        </p:nvSpPr>
        <p:spPr>
          <a:xfrm>
            <a:off x="2320550" y="1915700"/>
            <a:ext cx="1826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items = {15, 16, 20}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items = list(items)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items = set(items)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5" name="Google Shape;795;p76"/>
          <p:cNvSpPr txBox="1"/>
          <p:nvPr/>
        </p:nvSpPr>
        <p:spPr>
          <a:xfrm>
            <a:off x="4572000" y="1915700"/>
            <a:ext cx="216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a set.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a list now.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again set now.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use!</a:t>
            </a:r>
            <a:endParaRPr/>
          </a:p>
        </p:txBody>
      </p:sp>
      <p:sp>
        <p:nvSpPr>
          <p:cNvPr id="801" name="Google Shape;801;p77"/>
          <p:cNvSpPr txBox="1"/>
          <p:nvPr/>
        </p:nvSpPr>
        <p:spPr>
          <a:xfrm>
            <a:off x="2478550" y="1747825"/>
            <a:ext cx="568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Removing duplicate items from list.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names = [“aashish”, “mahesh”,  “aashish”]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names = list(set(names))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</a:t>
            </a:r>
            <a:endParaRPr/>
          </a:p>
        </p:txBody>
      </p:sp>
      <p:graphicFrame>
        <p:nvGraphicFramePr>
          <p:cNvPr id="807" name="Google Shape;807;p78"/>
          <p:cNvGraphicFramePr/>
          <p:nvPr/>
        </p:nvGraphicFramePr>
        <p:xfrm>
          <a:off x="972250" y="18343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{889621E7-934A-4243-9FE5-F6572CB31415}</a:tableStyleId>
              </a:tblPr>
              <a:tblGrid>
                <a:gridCol w="1083475"/>
                <a:gridCol w="2516275"/>
              </a:tblGrid>
              <a:tr h="37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Key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Value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university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Trivuwan University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location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Kathmandu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established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1991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08" name="Google Shape;808;p78"/>
          <p:cNvSpPr txBox="1"/>
          <p:nvPr/>
        </p:nvSpPr>
        <p:spPr>
          <a:xfrm>
            <a:off x="5429125" y="2051650"/>
            <a:ext cx="24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can we store this?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9" name="Google Shape;809;p78"/>
          <p:cNvSpPr txBox="1"/>
          <p:nvPr/>
        </p:nvSpPr>
        <p:spPr>
          <a:xfrm>
            <a:off x="5055825" y="2571750"/>
            <a:ext cx="344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 = “Trivuwan University”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 = “Kathmandu”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established = 1991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0" name="Google Shape;810;p78"/>
          <p:cNvSpPr txBox="1"/>
          <p:nvPr/>
        </p:nvSpPr>
        <p:spPr>
          <a:xfrm>
            <a:off x="2707800" y="3771200"/>
            <a:ext cx="8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bad.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1" name="Google Shape;811;p78"/>
          <p:cNvSpPr txBox="1"/>
          <p:nvPr/>
        </p:nvSpPr>
        <p:spPr>
          <a:xfrm>
            <a:off x="2707800" y="4171400"/>
            <a:ext cx="372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 what if I want to store data of 5 colleges?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 even 50?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9"/>
          <p:cNvSpPr txBox="1"/>
          <p:nvPr/>
        </p:nvSpPr>
        <p:spPr>
          <a:xfrm>
            <a:off x="1218500" y="572225"/>
            <a:ext cx="3442200" cy="4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 = “Trivuwan University”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 = “Kathmandu”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established = 1991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university2 = “Duke University”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location2 = “Ratnapark”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established2 = 1991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university3 = “Charles Darwin University”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location3 = “Thamel”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established3 = 1970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university4 = “Stanford University”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location4 = “Jhapa”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established4 = 1936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university5 = “Harvard University”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location5 = “Pulchowk”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established5 = 1934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7" name="Google Shape;817;p79"/>
          <p:cNvSpPr txBox="1"/>
          <p:nvPr/>
        </p:nvSpPr>
        <p:spPr>
          <a:xfrm>
            <a:off x="5855675" y="832100"/>
            <a:ext cx="18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Hell, lot of variables.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 we refactor it?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8" name="Google Shape;818;p79"/>
          <p:cNvSpPr txBox="1"/>
          <p:nvPr/>
        </p:nvSpPr>
        <p:spPr>
          <a:xfrm>
            <a:off x="5186200" y="2054675"/>
            <a:ext cx="3262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 = {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“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name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 : “</a:t>
            </a:r>
            <a:r>
              <a:rPr lang="en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Trivuwan University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”,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“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location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”: “</a:t>
            </a:r>
            <a:r>
              <a:rPr lang="en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Kathmandu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”,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“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established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 : </a:t>
            </a:r>
            <a:r>
              <a:rPr lang="en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1991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9" name="Google Shape;819;p79"/>
          <p:cNvSpPr txBox="1"/>
          <p:nvPr/>
        </p:nvSpPr>
        <p:spPr>
          <a:xfrm>
            <a:off x="5286875" y="3798975"/>
            <a:ext cx="5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key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0" name="Google Shape;820;p79"/>
          <p:cNvSpPr txBox="1"/>
          <p:nvPr/>
        </p:nvSpPr>
        <p:spPr>
          <a:xfrm>
            <a:off x="5855675" y="3798975"/>
            <a:ext cx="6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value</a:t>
            </a:r>
            <a:endParaRPr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1" name="Google Shape;821;p79"/>
          <p:cNvSpPr txBox="1"/>
          <p:nvPr/>
        </p:nvSpPr>
        <p:spPr>
          <a:xfrm>
            <a:off x="5696075" y="3798975"/>
            <a:ext cx="1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0"/>
          <p:cNvSpPr txBox="1"/>
          <p:nvPr/>
        </p:nvSpPr>
        <p:spPr>
          <a:xfrm>
            <a:off x="2616825" y="151082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 = {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“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name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 : “</a:t>
            </a:r>
            <a:r>
              <a:rPr lang="en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Trivuwan University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”,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“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location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”: “</a:t>
            </a:r>
            <a:r>
              <a:rPr lang="en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Kathmandu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”,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“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established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 : </a:t>
            </a:r>
            <a:r>
              <a:rPr lang="en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1991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/>
          </a:p>
        </p:txBody>
      </p:sp>
      <p:sp>
        <p:nvSpPr>
          <p:cNvPr id="827" name="Google Shape;827;p80"/>
          <p:cNvSpPr txBox="1"/>
          <p:nvPr/>
        </p:nvSpPr>
        <p:spPr>
          <a:xfrm>
            <a:off x="1945500" y="782125"/>
            <a:ext cx="10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dictionary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28" name="Google Shape;828;p80"/>
          <p:cNvCxnSpPr/>
          <p:nvPr/>
        </p:nvCxnSpPr>
        <p:spPr>
          <a:xfrm>
            <a:off x="2577300" y="1182325"/>
            <a:ext cx="395100" cy="3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9" name="Google Shape;829;p80"/>
          <p:cNvSpPr txBox="1"/>
          <p:nvPr/>
        </p:nvSpPr>
        <p:spPr>
          <a:xfrm>
            <a:off x="2345250" y="3426525"/>
            <a:ext cx="44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dictionary stores value in the form of key and value.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and inserting value in a dict.</a:t>
            </a:r>
            <a:endParaRPr/>
          </a:p>
        </p:txBody>
      </p:sp>
      <p:sp>
        <p:nvSpPr>
          <p:cNvPr id="835" name="Google Shape;835;p81"/>
          <p:cNvSpPr txBox="1"/>
          <p:nvPr/>
        </p:nvSpPr>
        <p:spPr>
          <a:xfrm>
            <a:off x="2755075" y="154045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 = {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“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name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 : “</a:t>
            </a:r>
            <a:r>
              <a:rPr lang="en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Trivuwan University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”,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“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location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”: “</a:t>
            </a:r>
            <a:r>
              <a:rPr lang="en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Kathmandu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”,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“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established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 : </a:t>
            </a:r>
            <a:r>
              <a:rPr lang="en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1991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/>
          </a:p>
        </p:txBody>
      </p:sp>
      <p:sp>
        <p:nvSpPr>
          <p:cNvPr id="836" name="Google Shape;836;p81"/>
          <p:cNvSpPr txBox="1"/>
          <p:nvPr/>
        </p:nvSpPr>
        <p:spPr>
          <a:xfrm>
            <a:off x="1283713" y="3505525"/>
            <a:ext cx="21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print(university[“name”])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7" name="Google Shape;837;p81"/>
          <p:cNvSpPr txBox="1"/>
          <p:nvPr/>
        </p:nvSpPr>
        <p:spPr>
          <a:xfrm>
            <a:off x="5132988" y="3505525"/>
            <a:ext cx="272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university[“isNepali”] = True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8" name="Google Shape;838;p81"/>
          <p:cNvSpPr txBox="1"/>
          <p:nvPr/>
        </p:nvSpPr>
        <p:spPr>
          <a:xfrm>
            <a:off x="1920613" y="4171400"/>
            <a:ext cx="84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Accessing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9" name="Google Shape;839;p81"/>
          <p:cNvSpPr txBox="1"/>
          <p:nvPr/>
        </p:nvSpPr>
        <p:spPr>
          <a:xfrm>
            <a:off x="5465013" y="4171400"/>
            <a:ext cx="168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Modifying / Adding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value from dictionary.</a:t>
            </a:r>
            <a:endParaRPr/>
          </a:p>
        </p:txBody>
      </p:sp>
      <p:sp>
        <p:nvSpPr>
          <p:cNvPr id="845" name="Google Shape;845;p82"/>
          <p:cNvSpPr txBox="1"/>
          <p:nvPr/>
        </p:nvSpPr>
        <p:spPr>
          <a:xfrm>
            <a:off x="3072000" y="146145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 = {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“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name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 : “</a:t>
            </a:r>
            <a:r>
              <a:rPr lang="en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Trivuwan University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”,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“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location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”: “</a:t>
            </a:r>
            <a:r>
              <a:rPr lang="en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Kathmandu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”,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“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established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 : </a:t>
            </a:r>
            <a:r>
              <a:rPr lang="en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1991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/>
          </a:p>
        </p:txBody>
      </p:sp>
      <p:sp>
        <p:nvSpPr>
          <p:cNvPr id="846" name="Google Shape;846;p82"/>
          <p:cNvSpPr txBox="1"/>
          <p:nvPr/>
        </p:nvSpPr>
        <p:spPr>
          <a:xfrm>
            <a:off x="2873550" y="3594400"/>
            <a:ext cx="22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del university[“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location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”]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175" y="834838"/>
            <a:ext cx="5050435" cy="2369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2060" y="2201525"/>
            <a:ext cx="2130590" cy="2130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What do we expect from you</a:t>
            </a:r>
            <a:endParaRPr sz="2700"/>
          </a:p>
        </p:txBody>
      </p:sp>
      <p:sp>
        <p:nvSpPr>
          <p:cNvPr id="303" name="Google Shape;303;p30"/>
          <p:cNvSpPr txBox="1"/>
          <p:nvPr>
            <p:ph idx="1" type="body"/>
          </p:nvPr>
        </p:nvSpPr>
        <p:spPr>
          <a:xfrm>
            <a:off x="2332025" y="2346600"/>
            <a:ext cx="7038900" cy="27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Strong passion</a:t>
            </a:r>
            <a:r>
              <a:rPr lang="en" sz="1800"/>
              <a:t> towards programming.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Working and good </a:t>
            </a:r>
            <a:r>
              <a:rPr b="1" lang="en" sz="1800"/>
              <a:t>internet connection.</a:t>
            </a:r>
            <a:endParaRPr b="1" sz="1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4"/>
          <p:cNvSpPr txBox="1"/>
          <p:nvPr>
            <p:ph type="title"/>
          </p:nvPr>
        </p:nvSpPr>
        <p:spPr>
          <a:xfrm>
            <a:off x="3391825" y="2114700"/>
            <a:ext cx="2565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Conditionals</a:t>
            </a:r>
            <a:endParaRPr sz="26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</a:t>
            </a:r>
            <a:endParaRPr/>
          </a:p>
        </p:txBody>
      </p:sp>
      <p:sp>
        <p:nvSpPr>
          <p:cNvPr id="863" name="Google Shape;863;p85"/>
          <p:cNvSpPr txBox="1"/>
          <p:nvPr/>
        </p:nvSpPr>
        <p:spPr>
          <a:xfrm>
            <a:off x="2083175" y="2027850"/>
            <a:ext cx="33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</a:t>
            </a:r>
            <a:r>
              <a:rPr lang="en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day == “saturday”</a:t>
            </a:r>
            <a:r>
              <a:rPr lang="en" sz="24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24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4" name="Google Shape;864;p85"/>
          <p:cNvSpPr txBox="1"/>
          <p:nvPr/>
        </p:nvSpPr>
        <p:spPr>
          <a:xfrm>
            <a:off x="4856725" y="2581950"/>
            <a:ext cx="24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Always ends with :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65" name="Google Shape;865;p85"/>
          <p:cNvCxnSpPr/>
          <p:nvPr/>
        </p:nvCxnSpPr>
        <p:spPr>
          <a:xfrm>
            <a:off x="4935300" y="2369825"/>
            <a:ext cx="221700" cy="22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6" name="Google Shape;866;p85"/>
          <p:cNvSpPr txBox="1"/>
          <p:nvPr/>
        </p:nvSpPr>
        <p:spPr>
          <a:xfrm>
            <a:off x="1802075" y="3061700"/>
            <a:ext cx="214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Condition (evaluates to a boolean value)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67" name="Google Shape;867;p85"/>
          <p:cNvCxnSpPr/>
          <p:nvPr/>
        </p:nvCxnSpPr>
        <p:spPr>
          <a:xfrm flipH="1">
            <a:off x="2966675" y="2457650"/>
            <a:ext cx="207900" cy="4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is evil!</a:t>
            </a:r>
            <a:endParaRPr/>
          </a:p>
        </p:txBody>
      </p:sp>
      <p:sp>
        <p:nvSpPr>
          <p:cNvPr id="873" name="Google Shape;873;p86"/>
          <p:cNvSpPr txBox="1"/>
          <p:nvPr/>
        </p:nvSpPr>
        <p:spPr>
          <a:xfrm>
            <a:off x="2654250" y="1709850"/>
            <a:ext cx="4325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day = “saturday”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if day == “saturday”: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     print(“Ghar ma basne aaja”)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print(“Aru kam ta xadai xa”)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74" name="Google Shape;874;p86"/>
          <p:cNvCxnSpPr/>
          <p:nvPr/>
        </p:nvCxnSpPr>
        <p:spPr>
          <a:xfrm>
            <a:off x="2966850" y="2474700"/>
            <a:ext cx="0" cy="2712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86"/>
          <p:cNvCxnSpPr/>
          <p:nvPr/>
        </p:nvCxnSpPr>
        <p:spPr>
          <a:xfrm>
            <a:off x="2654250" y="1880650"/>
            <a:ext cx="0" cy="1442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6" name="Google Shape;876;p86"/>
          <p:cNvSpPr txBox="1"/>
          <p:nvPr/>
        </p:nvSpPr>
        <p:spPr>
          <a:xfrm>
            <a:off x="582300" y="2414050"/>
            <a:ext cx="144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Remember these spaces.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7"/>
          <p:cNvSpPr txBox="1"/>
          <p:nvPr>
            <p:ph type="title"/>
          </p:nvPr>
        </p:nvSpPr>
        <p:spPr>
          <a:xfrm>
            <a:off x="1135100" y="185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If-Else Statement</a:t>
            </a:r>
            <a:endParaRPr/>
          </a:p>
        </p:txBody>
      </p:sp>
      <p:sp>
        <p:nvSpPr>
          <p:cNvPr id="882" name="Google Shape;882;p87"/>
          <p:cNvSpPr txBox="1"/>
          <p:nvPr>
            <p:ph idx="1" type="body"/>
          </p:nvPr>
        </p:nvSpPr>
        <p:spPr>
          <a:xfrm>
            <a:off x="1786750" y="1281700"/>
            <a:ext cx="1738800" cy="14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if &lt;condition&gt;:</a:t>
            </a:r>
            <a:br>
              <a:rPr lang="en"/>
            </a:br>
            <a:r>
              <a:rPr lang="en"/>
              <a:t>   &lt;statement to run&gt;</a:t>
            </a:r>
            <a:br>
              <a:rPr lang="en"/>
            </a:br>
            <a:r>
              <a:rPr lang="en"/>
              <a:t>   &lt;statement to run&gt;</a:t>
            </a:r>
            <a:br>
              <a:rPr lang="en"/>
            </a:br>
            <a:r>
              <a:rPr lang="en">
                <a:solidFill>
                  <a:srgbClr val="00FF00"/>
                </a:solidFill>
              </a:rPr>
              <a:t>else:</a:t>
            </a:r>
            <a:br>
              <a:rPr lang="en">
                <a:solidFill>
                  <a:srgbClr val="00FF00"/>
                </a:solidFill>
              </a:rPr>
            </a:br>
            <a:r>
              <a:rPr lang="en">
                <a:solidFill>
                  <a:srgbClr val="00FF00"/>
                </a:solidFill>
              </a:rPr>
              <a:t>  &lt;statement to run&gt;</a:t>
            </a:r>
            <a:br>
              <a:rPr lang="en">
                <a:solidFill>
                  <a:srgbClr val="00FF00"/>
                </a:solidFill>
              </a:rPr>
            </a:br>
            <a:r>
              <a:rPr lang="en">
                <a:solidFill>
                  <a:srgbClr val="00FF00"/>
                </a:solidFill>
              </a:rPr>
              <a:t>  &lt;statement to run&gt;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883" name="Google Shape;883;p87"/>
          <p:cNvSpPr txBox="1"/>
          <p:nvPr>
            <p:ph idx="1" type="body"/>
          </p:nvPr>
        </p:nvSpPr>
        <p:spPr>
          <a:xfrm>
            <a:off x="1343050" y="994575"/>
            <a:ext cx="1489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Syntax</a:t>
            </a:r>
            <a:endParaRPr/>
          </a:p>
        </p:txBody>
      </p:sp>
      <p:sp>
        <p:nvSpPr>
          <p:cNvPr id="884" name="Google Shape;884;p87"/>
          <p:cNvSpPr txBox="1"/>
          <p:nvPr/>
        </p:nvSpPr>
        <p:spPr>
          <a:xfrm>
            <a:off x="4703850" y="1197588"/>
            <a:ext cx="270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day = “saturday”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if day == “saturday”: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   print(“Ghar ma basne aaja”)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">
                <a:solidFill>
                  <a:srgbClr val="00FF00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lse :</a:t>
            </a:r>
            <a:endParaRPr>
              <a:solidFill>
                <a:srgbClr val="00FF00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  print(“college jane”)</a:t>
            </a:r>
            <a:endParaRPr>
              <a:solidFill>
                <a:srgbClr val="00FF00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print(“bhat khane”)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5" name="Google Shape;885;p87"/>
          <p:cNvSpPr txBox="1"/>
          <p:nvPr/>
        </p:nvSpPr>
        <p:spPr>
          <a:xfrm>
            <a:off x="1847150" y="3687775"/>
            <a:ext cx="56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Notice the highlighted code?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Those code run only when the condition of if statement is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false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is evil again!</a:t>
            </a:r>
            <a:endParaRPr/>
          </a:p>
        </p:txBody>
      </p:sp>
      <p:sp>
        <p:nvSpPr>
          <p:cNvPr id="891" name="Google Shape;891;p88"/>
          <p:cNvSpPr txBox="1"/>
          <p:nvPr/>
        </p:nvSpPr>
        <p:spPr>
          <a:xfrm>
            <a:off x="2654250" y="1709850"/>
            <a:ext cx="4325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day = “saturday”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if day == “saturday”: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     print(“Ghar ma basne aaja”)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else: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     print(“College janu paryo”)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print(“Khaana khaanu paryo”)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92" name="Google Shape;892;p88"/>
          <p:cNvCxnSpPr/>
          <p:nvPr/>
        </p:nvCxnSpPr>
        <p:spPr>
          <a:xfrm>
            <a:off x="2966850" y="2474700"/>
            <a:ext cx="0" cy="2610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Google Shape;893;p88"/>
          <p:cNvCxnSpPr/>
          <p:nvPr/>
        </p:nvCxnSpPr>
        <p:spPr>
          <a:xfrm>
            <a:off x="2654250" y="1880650"/>
            <a:ext cx="0" cy="2035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4" name="Google Shape;894;p88"/>
          <p:cNvSpPr txBox="1"/>
          <p:nvPr/>
        </p:nvSpPr>
        <p:spPr>
          <a:xfrm>
            <a:off x="582300" y="2414050"/>
            <a:ext cx="144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Remember these spaces.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95" name="Google Shape;895;p88"/>
          <p:cNvCxnSpPr/>
          <p:nvPr/>
        </p:nvCxnSpPr>
        <p:spPr>
          <a:xfrm>
            <a:off x="2966850" y="3070632"/>
            <a:ext cx="0" cy="2289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89"/>
          <p:cNvSpPr txBox="1"/>
          <p:nvPr>
            <p:ph type="title"/>
          </p:nvPr>
        </p:nvSpPr>
        <p:spPr>
          <a:xfrm>
            <a:off x="1135100" y="185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If-Elif-Else</a:t>
            </a:r>
            <a:r>
              <a:rPr lang="en"/>
              <a:t> Statement</a:t>
            </a:r>
            <a:endParaRPr/>
          </a:p>
        </p:txBody>
      </p:sp>
      <p:sp>
        <p:nvSpPr>
          <p:cNvPr id="901" name="Google Shape;901;p89"/>
          <p:cNvSpPr txBox="1"/>
          <p:nvPr>
            <p:ph idx="1" type="body"/>
          </p:nvPr>
        </p:nvSpPr>
        <p:spPr>
          <a:xfrm>
            <a:off x="1786750" y="1281700"/>
            <a:ext cx="1738800" cy="19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if &lt;condition&gt;:</a:t>
            </a:r>
            <a:br>
              <a:rPr lang="en"/>
            </a:br>
            <a:r>
              <a:rPr lang="en"/>
              <a:t>   &lt;statement to run&gt;</a:t>
            </a:r>
            <a:br>
              <a:rPr lang="en"/>
            </a:br>
            <a:r>
              <a:rPr lang="en"/>
              <a:t>   &lt;statement to run&gt;</a:t>
            </a:r>
            <a:br>
              <a:rPr lang="en"/>
            </a:br>
            <a:r>
              <a:rPr lang="en">
                <a:solidFill>
                  <a:srgbClr val="00FF00"/>
                </a:solidFill>
              </a:rPr>
              <a:t>e</a:t>
            </a:r>
            <a:r>
              <a:rPr lang="en">
                <a:solidFill>
                  <a:srgbClr val="00FF00"/>
                </a:solidFill>
              </a:rPr>
              <a:t>lif &lt;condition&gt;:</a:t>
            </a:r>
            <a:br>
              <a:rPr lang="en">
                <a:solidFill>
                  <a:srgbClr val="00FF00"/>
                </a:solidFill>
              </a:rPr>
            </a:br>
            <a:r>
              <a:rPr lang="en">
                <a:solidFill>
                  <a:srgbClr val="00FF00"/>
                </a:solidFill>
              </a:rPr>
              <a:t>  &lt;statement to run&gt;</a:t>
            </a:r>
            <a:br>
              <a:rPr lang="en"/>
            </a:br>
            <a:r>
              <a:rPr lang="en"/>
              <a:t>else:</a:t>
            </a:r>
            <a:br>
              <a:rPr lang="en"/>
            </a:br>
            <a:r>
              <a:rPr lang="en"/>
              <a:t>  &lt;statement to run&gt;</a:t>
            </a:r>
            <a:br>
              <a:rPr lang="en"/>
            </a:br>
            <a:r>
              <a:rPr lang="en"/>
              <a:t>  &lt;statement to run&gt;</a:t>
            </a:r>
            <a:endParaRPr/>
          </a:p>
        </p:txBody>
      </p:sp>
      <p:sp>
        <p:nvSpPr>
          <p:cNvPr id="902" name="Google Shape;902;p89"/>
          <p:cNvSpPr txBox="1"/>
          <p:nvPr>
            <p:ph idx="1" type="body"/>
          </p:nvPr>
        </p:nvSpPr>
        <p:spPr>
          <a:xfrm>
            <a:off x="1343050" y="994575"/>
            <a:ext cx="1489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Syntax</a:t>
            </a:r>
            <a:endParaRPr/>
          </a:p>
        </p:txBody>
      </p:sp>
      <p:sp>
        <p:nvSpPr>
          <p:cNvPr id="903" name="Google Shape;903;p89"/>
          <p:cNvSpPr txBox="1"/>
          <p:nvPr/>
        </p:nvSpPr>
        <p:spPr>
          <a:xfrm>
            <a:off x="4703850" y="1197588"/>
            <a:ext cx="2703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day = “saturday”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if day == “saturday”: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   print(“Ghar ma basne aaja”)</a:t>
            </a:r>
            <a:br>
              <a:rPr lang="en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rgbClr val="00FF00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">
                <a:solidFill>
                  <a:srgbClr val="00FF00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lif day == “friday”:</a:t>
            </a:r>
            <a:br>
              <a:rPr lang="en">
                <a:solidFill>
                  <a:srgbClr val="00FF00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rgbClr val="00FF00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   print(“voli ta bida ho”)</a:t>
            </a:r>
            <a:endParaRPr>
              <a:solidFill>
                <a:srgbClr val="00FF00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else: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  print(“college jane”)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print(“bhat khane”)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4" name="Google Shape;904;p89"/>
          <p:cNvSpPr txBox="1"/>
          <p:nvPr/>
        </p:nvSpPr>
        <p:spPr>
          <a:xfrm>
            <a:off x="1569875" y="3576875"/>
            <a:ext cx="561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Notice the highlighted code?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Those code run only when the condition of if statement is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false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Those code check if the condition of elif statement is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true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else block will run if the elif block also is false.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is evil again again!</a:t>
            </a:r>
            <a:endParaRPr/>
          </a:p>
        </p:txBody>
      </p:sp>
      <p:sp>
        <p:nvSpPr>
          <p:cNvPr id="910" name="Google Shape;910;p90"/>
          <p:cNvSpPr txBox="1"/>
          <p:nvPr/>
        </p:nvSpPr>
        <p:spPr>
          <a:xfrm>
            <a:off x="2654250" y="1398100"/>
            <a:ext cx="4325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day = “saturday”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if day == “saturday”: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     print(“Ghar ma basne aaja”)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     print(“Nuhauna parxa”)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     print(“school xutti”)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elif day == “friday”: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     print(“aaja half xutti”)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else: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     print(“school janu paryo”)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print(“khaana khaanu paryo”)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11" name="Google Shape;911;p90"/>
          <p:cNvCxnSpPr/>
          <p:nvPr/>
        </p:nvCxnSpPr>
        <p:spPr>
          <a:xfrm>
            <a:off x="2654250" y="1594350"/>
            <a:ext cx="0" cy="291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2" name="Google Shape;912;p90"/>
          <p:cNvSpPr txBox="1"/>
          <p:nvPr/>
        </p:nvSpPr>
        <p:spPr>
          <a:xfrm>
            <a:off x="582300" y="2414050"/>
            <a:ext cx="144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Remember these spaces.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13" name="Google Shape;913;p90"/>
          <p:cNvCxnSpPr/>
          <p:nvPr/>
        </p:nvCxnSpPr>
        <p:spPr>
          <a:xfrm>
            <a:off x="2966850" y="2160450"/>
            <a:ext cx="0" cy="8226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4" name="Google Shape;914;p90"/>
          <p:cNvCxnSpPr/>
          <p:nvPr/>
        </p:nvCxnSpPr>
        <p:spPr>
          <a:xfrm>
            <a:off x="2966850" y="3368925"/>
            <a:ext cx="0" cy="2772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5" name="Google Shape;915;p90"/>
          <p:cNvCxnSpPr/>
          <p:nvPr/>
        </p:nvCxnSpPr>
        <p:spPr>
          <a:xfrm>
            <a:off x="2966850" y="3978825"/>
            <a:ext cx="0" cy="2772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9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sp>
        <p:nvSpPr>
          <p:cNvPr id="921" name="Google Shape;921;p91"/>
          <p:cNvSpPr txBox="1"/>
          <p:nvPr>
            <p:ph idx="1" type="body"/>
          </p:nvPr>
        </p:nvSpPr>
        <p:spPr>
          <a:xfrm>
            <a:off x="2392500" y="2163300"/>
            <a:ext cx="4359000" cy="8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Elif and else are optional!</a:t>
            </a:r>
            <a:endParaRPr sz="3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Imagine a scenario.</a:t>
            </a:r>
            <a:endParaRPr/>
          </a:p>
        </p:txBody>
      </p:sp>
      <p:sp>
        <p:nvSpPr>
          <p:cNvPr id="927" name="Google Shape;927;p92"/>
          <p:cNvSpPr txBox="1"/>
          <p:nvPr/>
        </p:nvSpPr>
        <p:spPr>
          <a:xfrm>
            <a:off x="1299100" y="1369275"/>
            <a:ext cx="23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 have a list of numbers.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8" name="Google Shape;928;p92"/>
          <p:cNvSpPr txBox="1"/>
          <p:nvPr/>
        </p:nvSpPr>
        <p:spPr>
          <a:xfrm>
            <a:off x="1299100" y="2694900"/>
            <a:ext cx="36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 want to display square of each numbers.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9" name="Google Shape;929;p92"/>
          <p:cNvSpPr txBox="1"/>
          <p:nvPr/>
        </p:nvSpPr>
        <p:spPr>
          <a:xfrm>
            <a:off x="5124175" y="1369275"/>
            <a:ext cx="18801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nums = [1, 2, 3, 4, 5]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0" name="Google Shape;930;p92"/>
          <p:cNvSpPr txBox="1"/>
          <p:nvPr/>
        </p:nvSpPr>
        <p:spPr>
          <a:xfrm>
            <a:off x="5241475" y="2263950"/>
            <a:ext cx="1880100" cy="126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print(nums[0] ** 2)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print(nums[1] ** 2)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print(nums[2] ** 2)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print(nums[3] ** 2)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print(nums[4] ** 2)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1" name="Google Shape;931;p92"/>
          <p:cNvSpPr txBox="1"/>
          <p:nvPr/>
        </p:nvSpPr>
        <p:spPr>
          <a:xfrm>
            <a:off x="1932375" y="3835650"/>
            <a:ext cx="29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Isn’t this ugly already?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We’re repeating so much of code.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32" name="Google Shape;932;p92"/>
          <p:cNvCxnSpPr/>
          <p:nvPr/>
        </p:nvCxnSpPr>
        <p:spPr>
          <a:xfrm flipH="1" rot="10800000">
            <a:off x="4134100" y="3563425"/>
            <a:ext cx="834000" cy="21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93"/>
          <p:cNvSpPr txBox="1"/>
          <p:nvPr>
            <p:ph type="title"/>
          </p:nvPr>
        </p:nvSpPr>
        <p:spPr>
          <a:xfrm>
            <a:off x="1297500" y="393750"/>
            <a:ext cx="7038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Looping</a:t>
            </a:r>
            <a:endParaRPr/>
          </a:p>
        </p:txBody>
      </p:sp>
      <p:sp>
        <p:nvSpPr>
          <p:cNvPr id="938" name="Google Shape;938;p93"/>
          <p:cNvSpPr txBox="1"/>
          <p:nvPr/>
        </p:nvSpPr>
        <p:spPr>
          <a:xfrm>
            <a:off x="2771875" y="1158600"/>
            <a:ext cx="41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When you need to do a certain task repeatedly.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39" name="Google Shape;939;p93"/>
          <p:cNvCxnSpPr/>
          <p:nvPr/>
        </p:nvCxnSpPr>
        <p:spPr>
          <a:xfrm>
            <a:off x="2615625" y="886500"/>
            <a:ext cx="430200" cy="27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0" name="Google Shape;940;p93"/>
          <p:cNvSpPr txBox="1"/>
          <p:nvPr/>
        </p:nvSpPr>
        <p:spPr>
          <a:xfrm>
            <a:off x="3303125" y="3118863"/>
            <a:ext cx="37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to square and print all items in the list?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41" name="Google Shape;941;p93"/>
          <p:cNvCxnSpPr/>
          <p:nvPr/>
        </p:nvCxnSpPr>
        <p:spPr>
          <a:xfrm>
            <a:off x="4731000" y="2530050"/>
            <a:ext cx="403800" cy="4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2" name="Google Shape;942;p93"/>
          <p:cNvSpPr txBox="1"/>
          <p:nvPr/>
        </p:nvSpPr>
        <p:spPr>
          <a:xfrm>
            <a:off x="3821575" y="2016225"/>
            <a:ext cx="18801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nums = [1, 2, 3, 4, 5]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3" name="Google Shape;943;p93"/>
          <p:cNvSpPr txBox="1"/>
          <p:nvPr/>
        </p:nvSpPr>
        <p:spPr>
          <a:xfrm>
            <a:off x="2771875" y="3853825"/>
            <a:ext cx="1271700" cy="615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i in items: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print(i ** 2)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44" name="Google Shape;944;p93"/>
          <p:cNvCxnSpPr/>
          <p:nvPr/>
        </p:nvCxnSpPr>
        <p:spPr>
          <a:xfrm flipH="1">
            <a:off x="4417525" y="3593050"/>
            <a:ext cx="904200" cy="3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/>
          <p:nvPr>
            <p:ph type="title"/>
          </p:nvPr>
        </p:nvSpPr>
        <p:spPr>
          <a:xfrm>
            <a:off x="1297500" y="393750"/>
            <a:ext cx="3194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Python?</a:t>
            </a:r>
            <a:endParaRPr/>
          </a:p>
        </p:txBody>
      </p:sp>
      <p:sp>
        <p:nvSpPr>
          <p:cNvPr id="309" name="Google Shape;309;p31"/>
          <p:cNvSpPr txBox="1"/>
          <p:nvPr>
            <p:ph idx="1" type="body"/>
          </p:nvPr>
        </p:nvSpPr>
        <p:spPr>
          <a:xfrm>
            <a:off x="2613575" y="2069700"/>
            <a:ext cx="5985600" cy="1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G</a:t>
            </a:r>
            <a:r>
              <a:rPr lang="en" sz="1800">
                <a:solidFill>
                  <a:schemeClr val="lt2"/>
                </a:solidFill>
              </a:rPr>
              <a:t>eneral purpose</a:t>
            </a:r>
            <a:r>
              <a:rPr lang="en" sz="1800"/>
              <a:t> , </a:t>
            </a:r>
            <a:r>
              <a:rPr lang="en" sz="1800">
                <a:solidFill>
                  <a:srgbClr val="FF0000"/>
                </a:solidFill>
              </a:rPr>
              <a:t>interpreted</a:t>
            </a:r>
            <a:r>
              <a:rPr lang="en" sz="1800"/>
              <a:t> </a:t>
            </a:r>
            <a:r>
              <a:rPr lang="en" sz="1800">
                <a:solidFill>
                  <a:srgbClr val="FFFF00"/>
                </a:solidFill>
              </a:rPr>
              <a:t>open source </a:t>
            </a:r>
            <a:r>
              <a:rPr lang="en" sz="1800"/>
              <a:t>programming language.</a:t>
            </a:r>
            <a:endParaRPr sz="1800"/>
          </a:p>
          <a:p>
            <a:pPr indent="0" lvl="0" marL="4572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10" name="Google Shape;3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8725" y="169438"/>
            <a:ext cx="1362726" cy="136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025" y="2329799"/>
            <a:ext cx="2168800" cy="17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1"/>
          <p:cNvSpPr txBox="1"/>
          <p:nvPr/>
        </p:nvSpPr>
        <p:spPr>
          <a:xfrm>
            <a:off x="545663" y="4264875"/>
            <a:ext cx="180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Guido Van Rossum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(Creator of Python)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1"/>
          <p:cNvSpPr txBox="1"/>
          <p:nvPr/>
        </p:nvSpPr>
        <p:spPr>
          <a:xfrm>
            <a:off x="3468875" y="1196150"/>
            <a:ext cx="144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Doesn’t have specific purpose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4" name="Google Shape;314;p31"/>
          <p:cNvCxnSpPr>
            <a:endCxn id="313" idx="2"/>
          </p:cNvCxnSpPr>
          <p:nvPr/>
        </p:nvCxnSpPr>
        <p:spPr>
          <a:xfrm rot="10800000">
            <a:off x="4193225" y="1811750"/>
            <a:ext cx="179400" cy="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31"/>
          <p:cNvSpPr txBox="1"/>
          <p:nvPr/>
        </p:nvSpPr>
        <p:spPr>
          <a:xfrm>
            <a:off x="5518800" y="1315300"/>
            <a:ext cx="144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executed line-by-line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6" name="Google Shape;316;p31"/>
          <p:cNvCxnSpPr/>
          <p:nvPr/>
        </p:nvCxnSpPr>
        <p:spPr>
          <a:xfrm flipH="1" rot="10800000">
            <a:off x="5887775" y="1847475"/>
            <a:ext cx="66600" cy="3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31"/>
          <p:cNvSpPr txBox="1"/>
          <p:nvPr/>
        </p:nvSpPr>
        <p:spPr>
          <a:xfrm>
            <a:off x="7568725" y="2719475"/>
            <a:ext cx="144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Source code is public.</a:t>
            </a:r>
            <a:endParaRPr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8" name="Google Shape;318;p31"/>
          <p:cNvCxnSpPr/>
          <p:nvPr/>
        </p:nvCxnSpPr>
        <p:spPr>
          <a:xfrm>
            <a:off x="7748475" y="2432200"/>
            <a:ext cx="106200" cy="29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9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Demystifying the syntax.</a:t>
            </a:r>
            <a:endParaRPr/>
          </a:p>
        </p:txBody>
      </p:sp>
      <p:sp>
        <p:nvSpPr>
          <p:cNvPr id="950" name="Google Shape;950;p94"/>
          <p:cNvSpPr txBox="1"/>
          <p:nvPr/>
        </p:nvSpPr>
        <p:spPr>
          <a:xfrm>
            <a:off x="3044650" y="1711600"/>
            <a:ext cx="2581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for</a:t>
            </a:r>
            <a:r>
              <a:rPr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 </a:t>
            </a:r>
            <a:r>
              <a:rPr lang="en" sz="2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in</a:t>
            </a:r>
            <a:r>
              <a:rPr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listName</a:t>
            </a:r>
            <a:r>
              <a:rPr lang="en" sz="23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br>
              <a:rPr lang="en" sz="23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</a:br>
            <a:endParaRPr sz="23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</a:t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51" name="Google Shape;951;p94"/>
          <p:cNvCxnSpPr/>
          <p:nvPr/>
        </p:nvCxnSpPr>
        <p:spPr>
          <a:xfrm>
            <a:off x="3375700" y="2247288"/>
            <a:ext cx="0" cy="6489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94"/>
          <p:cNvSpPr txBox="1"/>
          <p:nvPr/>
        </p:nvSpPr>
        <p:spPr>
          <a:xfrm>
            <a:off x="1128375" y="1890325"/>
            <a:ext cx="141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write for in the beginning.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53" name="Google Shape;953;p94"/>
          <p:cNvCxnSpPr/>
          <p:nvPr/>
        </p:nvCxnSpPr>
        <p:spPr>
          <a:xfrm flipH="1" rot="10800000">
            <a:off x="2548275" y="2049925"/>
            <a:ext cx="423000" cy="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4" name="Google Shape;954;p94"/>
          <p:cNvCxnSpPr/>
          <p:nvPr/>
        </p:nvCxnSpPr>
        <p:spPr>
          <a:xfrm>
            <a:off x="3808250" y="1560925"/>
            <a:ext cx="0" cy="2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5" name="Google Shape;955;p94"/>
          <p:cNvSpPr txBox="1"/>
          <p:nvPr/>
        </p:nvSpPr>
        <p:spPr>
          <a:xfrm>
            <a:off x="2665750" y="1160725"/>
            <a:ext cx="30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Write in after the variable name.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6" name="Google Shape;956;p94"/>
          <p:cNvSpPr/>
          <p:nvPr/>
        </p:nvSpPr>
        <p:spPr>
          <a:xfrm>
            <a:off x="3375700" y="2254900"/>
            <a:ext cx="1840200" cy="73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print(i ** 2)</a:t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94"/>
          <p:cNvSpPr txBox="1"/>
          <p:nvPr/>
        </p:nvSpPr>
        <p:spPr>
          <a:xfrm>
            <a:off x="5916425" y="1890325"/>
            <a:ext cx="282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There should be a iterable here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(list / string / generator)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58" name="Google Shape;958;p94"/>
          <p:cNvCxnSpPr/>
          <p:nvPr/>
        </p:nvCxnSpPr>
        <p:spPr>
          <a:xfrm>
            <a:off x="5293625" y="2013175"/>
            <a:ext cx="622800" cy="12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9" name="Google Shape;959;p94"/>
          <p:cNvSpPr txBox="1"/>
          <p:nvPr/>
        </p:nvSpPr>
        <p:spPr>
          <a:xfrm>
            <a:off x="5406700" y="3165500"/>
            <a:ext cx="273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block of code will run for every value in the iteration.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60" name="Google Shape;960;p94"/>
          <p:cNvCxnSpPr/>
          <p:nvPr/>
        </p:nvCxnSpPr>
        <p:spPr>
          <a:xfrm rot="10800000">
            <a:off x="5077763" y="2988400"/>
            <a:ext cx="291300" cy="2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1" name="Google Shape;961;p94"/>
          <p:cNvSpPr txBox="1"/>
          <p:nvPr/>
        </p:nvSpPr>
        <p:spPr>
          <a:xfrm>
            <a:off x="888550" y="2765300"/>
            <a:ext cx="17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separated by space.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62" name="Google Shape;962;p94"/>
          <p:cNvCxnSpPr/>
          <p:nvPr/>
        </p:nvCxnSpPr>
        <p:spPr>
          <a:xfrm flipH="1" rot="10800000">
            <a:off x="2665750" y="2736200"/>
            <a:ext cx="456000" cy="22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9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Looping over range.</a:t>
            </a:r>
            <a:endParaRPr/>
          </a:p>
        </p:txBody>
      </p:sp>
      <p:sp>
        <p:nvSpPr>
          <p:cNvPr id="968" name="Google Shape;968;p95"/>
          <p:cNvSpPr txBox="1"/>
          <p:nvPr/>
        </p:nvSpPr>
        <p:spPr>
          <a:xfrm>
            <a:off x="2689275" y="1476275"/>
            <a:ext cx="2049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i in </a:t>
            </a:r>
            <a:r>
              <a:rPr lang="en" sz="18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range(10)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print(i)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9" name="Google Shape;969;p95"/>
          <p:cNvSpPr txBox="1"/>
          <p:nvPr/>
        </p:nvSpPr>
        <p:spPr>
          <a:xfrm>
            <a:off x="4692175" y="1010250"/>
            <a:ext cx="27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Range is a value generator.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70" name="Google Shape;970;p95"/>
          <p:cNvCxnSpPr/>
          <p:nvPr/>
        </p:nvCxnSpPr>
        <p:spPr>
          <a:xfrm flipH="1" rot="10800000">
            <a:off x="4229275" y="1307850"/>
            <a:ext cx="462900" cy="2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1" name="Google Shape;971;p95"/>
          <p:cNvSpPr txBox="1"/>
          <p:nvPr/>
        </p:nvSpPr>
        <p:spPr>
          <a:xfrm>
            <a:off x="2340300" y="2426025"/>
            <a:ext cx="4729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range(start=0, stop, step=1)</a:t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2" name="Google Shape;972;p95"/>
          <p:cNvSpPr txBox="1"/>
          <p:nvPr/>
        </p:nvSpPr>
        <p:spPr>
          <a:xfrm>
            <a:off x="648825" y="3517000"/>
            <a:ext cx="2369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you pass only one value</a:t>
            </a:r>
            <a:b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start = 0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stop = yourValue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 = 1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Example: range(20)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73" name="Google Shape;973;p95"/>
          <p:cNvCxnSpPr/>
          <p:nvPr/>
        </p:nvCxnSpPr>
        <p:spPr>
          <a:xfrm flipH="1">
            <a:off x="2106175" y="3024463"/>
            <a:ext cx="780600" cy="2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4" name="Google Shape;974;p95"/>
          <p:cNvSpPr txBox="1"/>
          <p:nvPr/>
        </p:nvSpPr>
        <p:spPr>
          <a:xfrm>
            <a:off x="3412225" y="3517000"/>
            <a:ext cx="209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you pass two values.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Start = yourValue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Stop = yourValue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 = 1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Example: range(10,20)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75" name="Google Shape;975;p95"/>
          <p:cNvCxnSpPr/>
          <p:nvPr/>
        </p:nvCxnSpPr>
        <p:spPr>
          <a:xfrm>
            <a:off x="4259600" y="3046600"/>
            <a:ext cx="0" cy="4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6" name="Google Shape;976;p95"/>
          <p:cNvSpPr txBox="1"/>
          <p:nvPr/>
        </p:nvSpPr>
        <p:spPr>
          <a:xfrm>
            <a:off x="5858125" y="3451000"/>
            <a:ext cx="209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you pass three values.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Start = yourValue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Stop = yourValue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 = yourValue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Example: range(0,20,5)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77" name="Google Shape;977;p95"/>
          <p:cNvCxnSpPr/>
          <p:nvPr/>
        </p:nvCxnSpPr>
        <p:spPr>
          <a:xfrm>
            <a:off x="5858125" y="3018400"/>
            <a:ext cx="319800" cy="3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6"/>
          <p:cNvSpPr txBox="1"/>
          <p:nvPr>
            <p:ph type="title"/>
          </p:nvPr>
        </p:nvSpPr>
        <p:spPr>
          <a:xfrm>
            <a:off x="1297500" y="243300"/>
            <a:ext cx="70389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examples</a:t>
            </a:r>
            <a:endParaRPr/>
          </a:p>
        </p:txBody>
      </p:sp>
      <p:sp>
        <p:nvSpPr>
          <p:cNvPr id="983" name="Google Shape;983;p96"/>
          <p:cNvSpPr txBox="1"/>
          <p:nvPr/>
        </p:nvSpPr>
        <p:spPr>
          <a:xfrm>
            <a:off x="1288100" y="2280525"/>
            <a:ext cx="162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i in 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range(5)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print(i)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4" name="Google Shape;984;p96"/>
          <p:cNvSpPr txBox="1"/>
          <p:nvPr/>
        </p:nvSpPr>
        <p:spPr>
          <a:xfrm>
            <a:off x="1523200" y="3747400"/>
            <a:ext cx="376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85" name="Google Shape;985;p96"/>
          <p:cNvCxnSpPr/>
          <p:nvPr/>
        </p:nvCxnSpPr>
        <p:spPr>
          <a:xfrm>
            <a:off x="1013450" y="3267825"/>
            <a:ext cx="7588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6" name="Google Shape;986;p96"/>
          <p:cNvSpPr txBox="1"/>
          <p:nvPr/>
        </p:nvSpPr>
        <p:spPr>
          <a:xfrm>
            <a:off x="3749300" y="2280525"/>
            <a:ext cx="180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i in 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range(5,10)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print(i)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7" name="Google Shape;987;p96"/>
          <p:cNvSpPr txBox="1"/>
          <p:nvPr/>
        </p:nvSpPr>
        <p:spPr>
          <a:xfrm>
            <a:off x="3984400" y="3747400"/>
            <a:ext cx="376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8" name="Google Shape;988;p96"/>
          <p:cNvSpPr txBox="1"/>
          <p:nvPr/>
        </p:nvSpPr>
        <p:spPr>
          <a:xfrm>
            <a:off x="6473800" y="2280525"/>
            <a:ext cx="205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i in 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range(1,10,2)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print(i)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9" name="Google Shape;989;p96"/>
          <p:cNvSpPr txBox="1"/>
          <p:nvPr/>
        </p:nvSpPr>
        <p:spPr>
          <a:xfrm>
            <a:off x="7077975" y="3747400"/>
            <a:ext cx="376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0" name="Google Shape;990;p96"/>
          <p:cNvSpPr txBox="1"/>
          <p:nvPr/>
        </p:nvSpPr>
        <p:spPr>
          <a:xfrm>
            <a:off x="393575" y="2036525"/>
            <a:ext cx="7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CODE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1" name="Google Shape;991;p96"/>
          <p:cNvSpPr txBox="1"/>
          <p:nvPr/>
        </p:nvSpPr>
        <p:spPr>
          <a:xfrm>
            <a:off x="393575" y="3487700"/>
            <a:ext cx="10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2" name="Google Shape;992;p96"/>
          <p:cNvSpPr txBox="1"/>
          <p:nvPr/>
        </p:nvSpPr>
        <p:spPr>
          <a:xfrm>
            <a:off x="2051000" y="1077525"/>
            <a:ext cx="89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start = 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stop = 5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 = 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3" name="Google Shape;993;p96"/>
          <p:cNvSpPr txBox="1"/>
          <p:nvPr/>
        </p:nvSpPr>
        <p:spPr>
          <a:xfrm>
            <a:off x="4464200" y="1114913"/>
            <a:ext cx="109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start = 5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stop = 10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 = 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4" name="Google Shape;994;p96"/>
          <p:cNvSpPr txBox="1"/>
          <p:nvPr/>
        </p:nvSpPr>
        <p:spPr>
          <a:xfrm>
            <a:off x="7320900" y="1114913"/>
            <a:ext cx="101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start = 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stop = 10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 = 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95" name="Google Shape;995;p96"/>
          <p:cNvCxnSpPr/>
          <p:nvPr/>
        </p:nvCxnSpPr>
        <p:spPr>
          <a:xfrm rot="10800000">
            <a:off x="2336525" y="1940625"/>
            <a:ext cx="0" cy="30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6" name="Google Shape;996;p96"/>
          <p:cNvCxnSpPr/>
          <p:nvPr/>
        </p:nvCxnSpPr>
        <p:spPr>
          <a:xfrm rot="10800000">
            <a:off x="4973125" y="1927125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7" name="Google Shape;997;p96"/>
          <p:cNvCxnSpPr/>
          <p:nvPr/>
        </p:nvCxnSpPr>
        <p:spPr>
          <a:xfrm flipH="1" rot="10800000">
            <a:off x="7770075" y="1936575"/>
            <a:ext cx="6300" cy="3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7"/>
          <p:cNvSpPr txBox="1"/>
          <p:nvPr>
            <p:ph type="title"/>
          </p:nvPr>
        </p:nvSpPr>
        <p:spPr>
          <a:xfrm>
            <a:off x="1297500" y="243300"/>
            <a:ext cx="70389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Loop.</a:t>
            </a:r>
            <a:endParaRPr/>
          </a:p>
        </p:txBody>
      </p:sp>
      <p:sp>
        <p:nvSpPr>
          <p:cNvPr id="1003" name="Google Shape;1003;p97"/>
          <p:cNvSpPr txBox="1"/>
          <p:nvPr/>
        </p:nvSpPr>
        <p:spPr>
          <a:xfrm>
            <a:off x="3485700" y="1552825"/>
            <a:ext cx="21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while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&lt;condition&gt;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4" name="Google Shape;1004;p97"/>
          <p:cNvSpPr txBox="1"/>
          <p:nvPr/>
        </p:nvSpPr>
        <p:spPr>
          <a:xfrm>
            <a:off x="3835675" y="18740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&lt;statement&gt;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&lt;statement&gt;</a:t>
            </a:r>
            <a:endParaRPr/>
          </a:p>
        </p:txBody>
      </p:sp>
      <p:sp>
        <p:nvSpPr>
          <p:cNvPr id="1005" name="Google Shape;1005;p97"/>
          <p:cNvSpPr/>
          <p:nvPr/>
        </p:nvSpPr>
        <p:spPr>
          <a:xfrm>
            <a:off x="3875175" y="1913175"/>
            <a:ext cx="1161000" cy="537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97"/>
          <p:cNvSpPr txBox="1"/>
          <p:nvPr/>
        </p:nvSpPr>
        <p:spPr>
          <a:xfrm>
            <a:off x="1102275" y="2157175"/>
            <a:ext cx="207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These statement will run till the condition evaluates to true.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07" name="Google Shape;1007;p97"/>
          <p:cNvCxnSpPr/>
          <p:nvPr/>
        </p:nvCxnSpPr>
        <p:spPr>
          <a:xfrm flipH="1" rot="10800000">
            <a:off x="3080875" y="2222375"/>
            <a:ext cx="651900" cy="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8"/>
          <p:cNvSpPr txBox="1"/>
          <p:nvPr/>
        </p:nvSpPr>
        <p:spPr>
          <a:xfrm>
            <a:off x="4404050" y="999850"/>
            <a:ext cx="280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while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True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print(“I will run forever”)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3" name="Google Shape;1013;p98"/>
          <p:cNvSpPr txBox="1"/>
          <p:nvPr/>
        </p:nvSpPr>
        <p:spPr>
          <a:xfrm>
            <a:off x="4404050" y="2495225"/>
            <a:ext cx="280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while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False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print(“I will run forever”)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4" name="Google Shape;1014;p98"/>
          <p:cNvSpPr txBox="1"/>
          <p:nvPr/>
        </p:nvSpPr>
        <p:spPr>
          <a:xfrm>
            <a:off x="1728075" y="1107575"/>
            <a:ext cx="19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will run forever.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5" name="Google Shape;1015;p98"/>
          <p:cNvSpPr txBox="1"/>
          <p:nvPr/>
        </p:nvSpPr>
        <p:spPr>
          <a:xfrm>
            <a:off x="1688575" y="2577388"/>
            <a:ext cx="19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will never run.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6" name="Google Shape;1016;p98"/>
          <p:cNvSpPr txBox="1"/>
          <p:nvPr/>
        </p:nvSpPr>
        <p:spPr>
          <a:xfrm>
            <a:off x="4404050" y="3723975"/>
            <a:ext cx="280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= 0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while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 &lt; 5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print(“i will run 5 times”)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i += 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7" name="Google Shape;1017;p98"/>
          <p:cNvSpPr txBox="1"/>
          <p:nvPr/>
        </p:nvSpPr>
        <p:spPr>
          <a:xfrm>
            <a:off x="1599700" y="4047225"/>
            <a:ext cx="19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will run 5 times.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9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</a:t>
            </a:r>
            <a:endParaRPr/>
          </a:p>
        </p:txBody>
      </p:sp>
      <p:sp>
        <p:nvSpPr>
          <p:cNvPr id="1023" name="Google Shape;1023;p99"/>
          <p:cNvSpPr txBox="1"/>
          <p:nvPr>
            <p:ph idx="1" type="body"/>
          </p:nvPr>
        </p:nvSpPr>
        <p:spPr>
          <a:xfrm>
            <a:off x="1297500" y="1498425"/>
            <a:ext cx="3274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Do you remember those functions in math?</a:t>
            </a:r>
            <a:endParaRPr/>
          </a:p>
        </p:txBody>
      </p:sp>
      <p:sp>
        <p:nvSpPr>
          <p:cNvPr id="1024" name="Google Shape;1024;p99"/>
          <p:cNvSpPr txBox="1"/>
          <p:nvPr/>
        </p:nvSpPr>
        <p:spPr>
          <a:xfrm>
            <a:off x="3072000" y="22909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f(</a:t>
            </a:r>
            <a:r>
              <a:rPr lang="en" sz="16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 = 3</a:t>
            </a:r>
            <a:r>
              <a:rPr lang="en" sz="16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+ 5</a:t>
            </a:r>
            <a:endParaRPr sz="1700"/>
          </a:p>
        </p:txBody>
      </p:sp>
      <p:sp>
        <p:nvSpPr>
          <p:cNvPr id="1025" name="Google Shape;1025;p99"/>
          <p:cNvSpPr txBox="1"/>
          <p:nvPr/>
        </p:nvSpPr>
        <p:spPr>
          <a:xfrm>
            <a:off x="3125275" y="3087400"/>
            <a:ext cx="18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 of the function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26" name="Google Shape;1026;p99"/>
          <p:cNvCxnSpPr/>
          <p:nvPr/>
        </p:nvCxnSpPr>
        <p:spPr>
          <a:xfrm flipH="1" rot="10800000">
            <a:off x="3890575" y="2722000"/>
            <a:ext cx="316200" cy="3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7" name="Google Shape;1027;p99"/>
          <p:cNvSpPr txBox="1"/>
          <p:nvPr/>
        </p:nvSpPr>
        <p:spPr>
          <a:xfrm>
            <a:off x="5685875" y="2443325"/>
            <a:ext cx="19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function logic / body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28" name="Google Shape;1028;p99"/>
          <p:cNvCxnSpPr/>
          <p:nvPr/>
        </p:nvCxnSpPr>
        <p:spPr>
          <a:xfrm rot="10800000">
            <a:off x="5144850" y="2530050"/>
            <a:ext cx="471900" cy="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0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value of f(3) ?</a:t>
            </a:r>
            <a:endParaRPr/>
          </a:p>
        </p:txBody>
      </p:sp>
      <p:sp>
        <p:nvSpPr>
          <p:cNvPr id="1034" name="Google Shape;1034;p100"/>
          <p:cNvSpPr txBox="1"/>
          <p:nvPr/>
        </p:nvSpPr>
        <p:spPr>
          <a:xfrm>
            <a:off x="3762750" y="1777400"/>
            <a:ext cx="16185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f(x) = 3x + 5</a:t>
            </a:r>
            <a:b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f(3) = 3 * 3 + 5</a:t>
            </a:r>
            <a:b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f(3) = </a:t>
            </a:r>
            <a:r>
              <a:rPr lang="en" sz="16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14</a:t>
            </a:r>
            <a:endParaRPr sz="16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5" name="Google Shape;1035;p100"/>
          <p:cNvSpPr txBox="1"/>
          <p:nvPr/>
        </p:nvSpPr>
        <p:spPr>
          <a:xfrm>
            <a:off x="3900500" y="3270925"/>
            <a:ext cx="239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The value returned by the function.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36" name="Google Shape;1036;p100"/>
          <p:cNvCxnSpPr/>
          <p:nvPr/>
        </p:nvCxnSpPr>
        <p:spPr>
          <a:xfrm rot="10800000">
            <a:off x="4651150" y="3043825"/>
            <a:ext cx="177600" cy="2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write this in python.</a:t>
            </a:r>
            <a:endParaRPr/>
          </a:p>
        </p:txBody>
      </p:sp>
      <p:sp>
        <p:nvSpPr>
          <p:cNvPr id="1042" name="Google Shape;1042;p101"/>
          <p:cNvSpPr txBox="1"/>
          <p:nvPr/>
        </p:nvSpPr>
        <p:spPr>
          <a:xfrm>
            <a:off x="5816200" y="1902400"/>
            <a:ext cx="198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def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f(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result = 3 * 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+ 5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return result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3" name="Google Shape;1043;p101"/>
          <p:cNvSpPr txBox="1"/>
          <p:nvPr/>
        </p:nvSpPr>
        <p:spPr>
          <a:xfrm>
            <a:off x="1297500" y="22218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f(</a:t>
            </a:r>
            <a:r>
              <a:rPr lang="en" sz="16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 = 3</a:t>
            </a:r>
            <a:r>
              <a:rPr lang="en" sz="16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+ 5</a:t>
            </a:r>
            <a:endParaRPr sz="1700"/>
          </a:p>
        </p:txBody>
      </p:sp>
      <p:sp>
        <p:nvSpPr>
          <p:cNvPr id="1044" name="Google Shape;1044;p101"/>
          <p:cNvSpPr txBox="1"/>
          <p:nvPr/>
        </p:nvSpPr>
        <p:spPr>
          <a:xfrm>
            <a:off x="3711000" y="1397675"/>
            <a:ext cx="221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write def to let python know we’re making a function.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45" name="Google Shape;1045;p101"/>
          <p:cNvCxnSpPr/>
          <p:nvPr/>
        </p:nvCxnSpPr>
        <p:spPr>
          <a:xfrm rot="10800000">
            <a:off x="5312500" y="1951775"/>
            <a:ext cx="503700" cy="1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why do we need function?</a:t>
            </a:r>
            <a:endParaRPr/>
          </a:p>
        </p:txBody>
      </p:sp>
      <p:sp>
        <p:nvSpPr>
          <p:cNvPr id="1051" name="Google Shape;1051;p102"/>
          <p:cNvSpPr txBox="1"/>
          <p:nvPr/>
        </p:nvSpPr>
        <p:spPr>
          <a:xfrm>
            <a:off x="1777450" y="1550325"/>
            <a:ext cx="305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Suppose you need to calculate the area of circle in your program.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2" name="Google Shape;1052;p102"/>
          <p:cNvSpPr txBox="1"/>
          <p:nvPr/>
        </p:nvSpPr>
        <p:spPr>
          <a:xfrm>
            <a:off x="4828750" y="3063500"/>
            <a:ext cx="263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def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area(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result = 3.1415 * (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** 2)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return result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3" name="Google Shape;1053;p102"/>
          <p:cNvSpPr txBox="1"/>
          <p:nvPr/>
        </p:nvSpPr>
        <p:spPr>
          <a:xfrm>
            <a:off x="2196125" y="2447900"/>
            <a:ext cx="293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Instead of repeating code, we make a function to do our task.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54" name="Google Shape;1054;p102"/>
          <p:cNvCxnSpPr/>
          <p:nvPr/>
        </p:nvCxnSpPr>
        <p:spPr>
          <a:xfrm>
            <a:off x="2883425" y="2152700"/>
            <a:ext cx="158100" cy="2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5" name="Google Shape;1055;p102"/>
          <p:cNvCxnSpPr/>
          <p:nvPr/>
        </p:nvCxnSpPr>
        <p:spPr>
          <a:xfrm>
            <a:off x="3577200" y="3209275"/>
            <a:ext cx="994800" cy="26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03"/>
          <p:cNvSpPr txBox="1"/>
          <p:nvPr>
            <p:ph idx="1" type="body"/>
          </p:nvPr>
        </p:nvSpPr>
        <p:spPr>
          <a:xfrm>
            <a:off x="1396250" y="1063950"/>
            <a:ext cx="5792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can call the function any number of times and get our desired value.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03"/>
          <p:cNvSpPr txBox="1"/>
          <p:nvPr/>
        </p:nvSpPr>
        <p:spPr>
          <a:xfrm>
            <a:off x="2539838" y="2261300"/>
            <a:ext cx="180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print(area(5))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print(area(10))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print(area(15))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2" name="Google Shape;1062;p103"/>
          <p:cNvSpPr txBox="1"/>
          <p:nvPr/>
        </p:nvSpPr>
        <p:spPr>
          <a:xfrm>
            <a:off x="5773163" y="2261300"/>
            <a:ext cx="83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78.54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314.15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706.84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3" name="Google Shape;1063;p103"/>
          <p:cNvSpPr txBox="1"/>
          <p:nvPr/>
        </p:nvSpPr>
        <p:spPr>
          <a:xfrm>
            <a:off x="4210638" y="2351900"/>
            <a:ext cx="9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64" name="Google Shape;1064;p103"/>
          <p:cNvCxnSpPr/>
          <p:nvPr/>
        </p:nvCxnSpPr>
        <p:spPr>
          <a:xfrm>
            <a:off x="4067388" y="2676950"/>
            <a:ext cx="123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5" name="Google Shape;1065;p103"/>
          <p:cNvSpPr txBox="1"/>
          <p:nvPr/>
        </p:nvSpPr>
        <p:spPr>
          <a:xfrm>
            <a:off x="3679350" y="3586150"/>
            <a:ext cx="18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simple is that?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/>
          <p:nvPr>
            <p:ph type="title"/>
          </p:nvPr>
        </p:nvSpPr>
        <p:spPr>
          <a:xfrm>
            <a:off x="1128963" y="5066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Python Used In?</a:t>
            </a:r>
            <a:endParaRPr/>
          </a:p>
        </p:txBody>
      </p:sp>
      <p:sp>
        <p:nvSpPr>
          <p:cNvPr id="324" name="Google Shape;324;p32"/>
          <p:cNvSpPr txBox="1"/>
          <p:nvPr/>
        </p:nvSpPr>
        <p:spPr>
          <a:xfrm>
            <a:off x="2054438" y="2331050"/>
            <a:ext cx="15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5" name="Google Shape;325;p32"/>
          <p:cNvGrpSpPr/>
          <p:nvPr/>
        </p:nvGrpSpPr>
        <p:grpSpPr>
          <a:xfrm>
            <a:off x="539261" y="1979795"/>
            <a:ext cx="2329066" cy="2175902"/>
            <a:chOff x="1293736" y="1258050"/>
            <a:chExt cx="2726286" cy="2547000"/>
          </a:xfrm>
        </p:grpSpPr>
        <p:sp>
          <p:nvSpPr>
            <p:cNvPr id="326" name="Google Shape;326;p32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8" name="Google Shape;328;p32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Web Applications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9" name="Google Shape;329;p32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Quickly build scalable web applications with lots of libraries and framework to support your development.</a:t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0" name="Google Shape;330;p32"/>
          <p:cNvSpPr/>
          <p:nvPr/>
        </p:nvSpPr>
        <p:spPr>
          <a:xfrm rot="2699784">
            <a:off x="3451071" y="1857042"/>
            <a:ext cx="447386" cy="2421428"/>
          </a:xfrm>
          <a:prstGeom prst="roundRect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2"/>
          <p:cNvSpPr/>
          <p:nvPr/>
        </p:nvSpPr>
        <p:spPr>
          <a:xfrm>
            <a:off x="2833275" y="3604405"/>
            <a:ext cx="297971" cy="297933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sz="1200">
              <a:solidFill>
                <a:srgbClr val="0D5DD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2"/>
          <p:cNvSpPr txBox="1"/>
          <p:nvPr/>
        </p:nvSpPr>
        <p:spPr>
          <a:xfrm rot="-2699784">
            <a:off x="2798867" y="2772847"/>
            <a:ext cx="2038244" cy="31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Scripting and Automation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32"/>
          <p:cNvSpPr txBox="1"/>
          <p:nvPr/>
        </p:nvSpPr>
        <p:spPr>
          <a:xfrm rot="-2699784">
            <a:off x="3190924" y="3082993"/>
            <a:ext cx="1755079" cy="4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General purpose users and system administrators can write scripts to automate different tasks.</a:t>
            </a:r>
            <a:endParaRPr b="1"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4" name="Google Shape;334;p32"/>
          <p:cNvGrpSpPr/>
          <p:nvPr/>
        </p:nvGrpSpPr>
        <p:grpSpPr>
          <a:xfrm>
            <a:off x="4424794" y="2129549"/>
            <a:ext cx="2008455" cy="1876375"/>
            <a:chOff x="5123977" y="1258050"/>
            <a:chExt cx="2726286" cy="2547000"/>
          </a:xfrm>
        </p:grpSpPr>
        <p:sp>
          <p:nvSpPr>
            <p:cNvPr id="335" name="Google Shape;335;p32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7" name="Google Shape;337;p32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AI/ML 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" name="Google Shape;338;p32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Intensively used in machine learning and artificial intelligence with new frameworks emerging each day.</a:t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9" name="Google Shape;339;p32"/>
          <p:cNvGrpSpPr/>
          <p:nvPr/>
        </p:nvGrpSpPr>
        <p:grpSpPr>
          <a:xfrm>
            <a:off x="6433238" y="2053399"/>
            <a:ext cx="2171487" cy="2028686"/>
            <a:chOff x="5123977" y="1258050"/>
            <a:chExt cx="2726286" cy="2547000"/>
          </a:xfrm>
        </p:grpSpPr>
        <p:sp>
          <p:nvSpPr>
            <p:cNvPr id="340" name="Google Shape;340;p32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2" name="Google Shape;342;p32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Prototyping.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32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Large organizations use python for rapid prototyping and implement their product in lower level language later on.</a:t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0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function to greet you!</a:t>
            </a:r>
            <a:endParaRPr/>
          </a:p>
        </p:txBody>
      </p:sp>
      <p:sp>
        <p:nvSpPr>
          <p:cNvPr id="1071" name="Google Shape;1071;p104"/>
          <p:cNvSpPr txBox="1"/>
          <p:nvPr>
            <p:ph idx="1" type="body"/>
          </p:nvPr>
        </p:nvSpPr>
        <p:spPr>
          <a:xfrm>
            <a:off x="1129625" y="2495800"/>
            <a:ext cx="2326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def greeting(</a:t>
            </a:r>
            <a:r>
              <a:rPr lang="en" sz="1400">
                <a:solidFill>
                  <a:srgbClr val="00FF00"/>
                </a:solidFill>
              </a:rPr>
              <a:t>name</a:t>
            </a:r>
            <a:r>
              <a:rPr lang="en" sz="1400"/>
              <a:t>):</a:t>
            </a:r>
            <a:br>
              <a:rPr lang="en" sz="1400"/>
            </a:br>
            <a:r>
              <a:rPr lang="en" sz="1400"/>
              <a:t>    print(“Welcome” + </a:t>
            </a:r>
            <a:r>
              <a:rPr lang="en" sz="1400">
                <a:solidFill>
                  <a:srgbClr val="00FF00"/>
                </a:solidFill>
              </a:rPr>
              <a:t>name</a:t>
            </a:r>
            <a:r>
              <a:rPr lang="en" sz="1400"/>
              <a:t>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72" name="Google Shape;1072;p104"/>
          <p:cNvSpPr txBox="1"/>
          <p:nvPr/>
        </p:nvSpPr>
        <p:spPr>
          <a:xfrm>
            <a:off x="3959775" y="2612950"/>
            <a:ext cx="23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greeting(“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aashish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3" name="Google Shape;1073;p104"/>
          <p:cNvSpPr txBox="1"/>
          <p:nvPr/>
        </p:nvSpPr>
        <p:spPr>
          <a:xfrm>
            <a:off x="5976125" y="2612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 Welcome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aashish</a:t>
            </a:r>
            <a:endParaRPr/>
          </a:p>
        </p:txBody>
      </p:sp>
      <p:sp>
        <p:nvSpPr>
          <p:cNvPr id="1074" name="Google Shape;1074;p104"/>
          <p:cNvSpPr txBox="1"/>
          <p:nvPr/>
        </p:nvSpPr>
        <p:spPr>
          <a:xfrm>
            <a:off x="1129625" y="3683300"/>
            <a:ext cx="164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defining a function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5" name="Google Shape;1075;p104"/>
          <p:cNvSpPr txBox="1"/>
          <p:nvPr/>
        </p:nvSpPr>
        <p:spPr>
          <a:xfrm>
            <a:off x="3756450" y="3683300"/>
            <a:ext cx="187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Invoking a function.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6" name="Google Shape;1076;p104"/>
          <p:cNvSpPr txBox="1"/>
          <p:nvPr/>
        </p:nvSpPr>
        <p:spPr>
          <a:xfrm>
            <a:off x="6231625" y="3683300"/>
            <a:ext cx="164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 of function.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77" name="Google Shape;1077;p104"/>
          <p:cNvCxnSpPr/>
          <p:nvPr/>
        </p:nvCxnSpPr>
        <p:spPr>
          <a:xfrm flipH="1" rot="10800000">
            <a:off x="1668825" y="3199500"/>
            <a:ext cx="345600" cy="4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8" name="Google Shape;1078;p104"/>
          <p:cNvCxnSpPr/>
          <p:nvPr/>
        </p:nvCxnSpPr>
        <p:spPr>
          <a:xfrm rot="10800000">
            <a:off x="4502850" y="3135975"/>
            <a:ext cx="138300" cy="42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9" name="Google Shape;1079;p104"/>
          <p:cNvCxnSpPr/>
          <p:nvPr/>
        </p:nvCxnSpPr>
        <p:spPr>
          <a:xfrm flipH="1" rot="10800000">
            <a:off x="6793800" y="3089025"/>
            <a:ext cx="385200" cy="51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0" name="Google Shape;1080;p104"/>
          <p:cNvSpPr txBox="1"/>
          <p:nvPr/>
        </p:nvSpPr>
        <p:spPr>
          <a:xfrm>
            <a:off x="2164425" y="1577250"/>
            <a:ext cx="32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Remember, this function doesn’t return anything.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just prints using the parameter.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81" name="Google Shape;1081;p104"/>
          <p:cNvCxnSpPr>
            <a:endCxn id="1071" idx="0"/>
          </p:cNvCxnSpPr>
          <p:nvPr/>
        </p:nvCxnSpPr>
        <p:spPr>
          <a:xfrm flipH="1">
            <a:off x="2292875" y="2152600"/>
            <a:ext cx="649800" cy="3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0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let’s formalize a python function.</a:t>
            </a:r>
            <a:endParaRPr/>
          </a:p>
        </p:txBody>
      </p:sp>
      <p:sp>
        <p:nvSpPr>
          <p:cNvPr id="1087" name="Google Shape;1087;p105"/>
          <p:cNvSpPr txBox="1"/>
          <p:nvPr>
            <p:ph idx="1" type="body"/>
          </p:nvPr>
        </p:nvSpPr>
        <p:spPr>
          <a:xfrm>
            <a:off x="2847825" y="2164075"/>
            <a:ext cx="2909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def </a:t>
            </a:r>
            <a:r>
              <a:rPr lang="en">
                <a:solidFill>
                  <a:srgbClr val="F4CCCC"/>
                </a:solidFill>
              </a:rPr>
              <a:t>&lt;functionName&gt;</a:t>
            </a:r>
            <a:r>
              <a:rPr lang="en"/>
              <a:t>(</a:t>
            </a:r>
            <a:r>
              <a:rPr lang="en">
                <a:solidFill>
                  <a:srgbClr val="FFFF00"/>
                </a:solidFill>
              </a:rPr>
              <a:t>&lt;arguments&gt;</a:t>
            </a:r>
            <a:r>
              <a:rPr lang="en"/>
              <a:t>):</a:t>
            </a:r>
            <a:br>
              <a:rPr lang="en"/>
            </a:br>
            <a:r>
              <a:rPr lang="en"/>
              <a:t>    </a:t>
            </a:r>
            <a:r>
              <a:rPr lang="en">
                <a:solidFill>
                  <a:srgbClr val="9E9E9E"/>
                </a:solidFill>
              </a:rPr>
              <a:t>&lt;functionBody&gt;</a:t>
            </a:r>
            <a:br>
              <a:rPr lang="en"/>
            </a:br>
            <a:r>
              <a:rPr lang="en"/>
              <a:t>    </a:t>
            </a:r>
            <a:r>
              <a:rPr lang="en">
                <a:solidFill>
                  <a:srgbClr val="00FF00"/>
                </a:solidFill>
              </a:rPr>
              <a:t>return &lt;value&gt;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088" name="Google Shape;1088;p105"/>
          <p:cNvSpPr txBox="1"/>
          <p:nvPr/>
        </p:nvSpPr>
        <p:spPr>
          <a:xfrm>
            <a:off x="3799775" y="3229025"/>
            <a:ext cx="2569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This is optional.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If a function doesn’t return any value.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It’s return value is None.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89" name="Google Shape;1089;p105"/>
          <p:cNvCxnSpPr/>
          <p:nvPr/>
        </p:nvCxnSpPr>
        <p:spPr>
          <a:xfrm rot="10800000">
            <a:off x="3742475" y="2952425"/>
            <a:ext cx="195600" cy="27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0" name="Google Shape;1090;p105"/>
          <p:cNvSpPr txBox="1"/>
          <p:nvPr/>
        </p:nvSpPr>
        <p:spPr>
          <a:xfrm>
            <a:off x="2555525" y="1558963"/>
            <a:ext cx="256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4CCCC"/>
                </a:solidFill>
                <a:latin typeface="Lato"/>
                <a:ea typeface="Lato"/>
                <a:cs typeface="Lato"/>
                <a:sym typeface="Lato"/>
              </a:rPr>
              <a:t>You’ll call the function with this name.</a:t>
            </a:r>
            <a:endParaRPr sz="1100">
              <a:solidFill>
                <a:srgbClr val="F4CCCC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91" name="Google Shape;1091;p105"/>
          <p:cNvCxnSpPr/>
          <p:nvPr/>
        </p:nvCxnSpPr>
        <p:spPr>
          <a:xfrm rot="10800000">
            <a:off x="3535075" y="1966675"/>
            <a:ext cx="29700" cy="1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2" name="Google Shape;1092;p105"/>
          <p:cNvSpPr txBox="1"/>
          <p:nvPr/>
        </p:nvSpPr>
        <p:spPr>
          <a:xfrm>
            <a:off x="5601175" y="1598475"/>
            <a:ext cx="266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This is also optional.</a:t>
            </a:r>
            <a:endParaRPr sz="11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But the brackets are not!</a:t>
            </a:r>
            <a:endParaRPr sz="11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93" name="Google Shape;1093;p105"/>
          <p:cNvCxnSpPr>
            <a:endCxn id="1092" idx="1"/>
          </p:cNvCxnSpPr>
          <p:nvPr/>
        </p:nvCxnSpPr>
        <p:spPr>
          <a:xfrm flipH="1" rot="10800000">
            <a:off x="5213875" y="1860075"/>
            <a:ext cx="387300" cy="2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4" name="Google Shape;1094;p105"/>
          <p:cNvSpPr txBox="1"/>
          <p:nvPr/>
        </p:nvSpPr>
        <p:spPr>
          <a:xfrm>
            <a:off x="878875" y="2359525"/>
            <a:ext cx="181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A function should have some body.</a:t>
            </a:r>
            <a:endParaRPr sz="1100"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95" name="Google Shape;1095;p105"/>
          <p:cNvCxnSpPr>
            <a:stCxn id="1087" idx="1"/>
          </p:cNvCxnSpPr>
          <p:nvPr/>
        </p:nvCxnSpPr>
        <p:spPr>
          <a:xfrm rot="10800000">
            <a:off x="2478525" y="2577325"/>
            <a:ext cx="369300" cy="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which takes no argument!</a:t>
            </a:r>
            <a:endParaRPr/>
          </a:p>
        </p:txBody>
      </p:sp>
      <p:sp>
        <p:nvSpPr>
          <p:cNvPr id="1101" name="Google Shape;1101;p106"/>
          <p:cNvSpPr txBox="1"/>
          <p:nvPr>
            <p:ph idx="1" type="body"/>
          </p:nvPr>
        </p:nvSpPr>
        <p:spPr>
          <a:xfrm>
            <a:off x="4631250" y="2114700"/>
            <a:ext cx="292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def get_username():</a:t>
            </a:r>
            <a:br>
              <a:rPr lang="en"/>
            </a:br>
            <a:r>
              <a:rPr lang="en"/>
              <a:t>    text =  input(“Enter your name: ”)</a:t>
            </a:r>
            <a:br>
              <a:rPr lang="en"/>
            </a:br>
            <a:r>
              <a:rPr lang="en"/>
              <a:t>    return text</a:t>
            </a:r>
            <a:endParaRPr/>
          </a:p>
        </p:txBody>
      </p:sp>
      <p:sp>
        <p:nvSpPr>
          <p:cNvPr id="1102" name="Google Shape;1102;p106"/>
          <p:cNvSpPr txBox="1"/>
          <p:nvPr/>
        </p:nvSpPr>
        <p:spPr>
          <a:xfrm>
            <a:off x="1254075" y="2371650"/>
            <a:ext cx="25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your_name = get_username()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0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multiple files!</a:t>
            </a:r>
            <a:endParaRPr/>
          </a:p>
        </p:txBody>
      </p:sp>
      <p:sp>
        <p:nvSpPr>
          <p:cNvPr id="1108" name="Google Shape;1108;p107"/>
          <p:cNvSpPr txBox="1"/>
          <p:nvPr>
            <p:ph idx="1" type="body"/>
          </p:nvPr>
        </p:nvSpPr>
        <p:spPr>
          <a:xfrm>
            <a:off x="572525" y="2026700"/>
            <a:ext cx="3380100" cy="19353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FF00"/>
                </a:solidFill>
              </a:rPr>
              <a:t>data.py</a:t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usernames = [“admin” , “mahesh”, “</a:t>
            </a:r>
            <a:r>
              <a:rPr lang="en"/>
              <a:t>aashish</a:t>
            </a:r>
            <a:r>
              <a:rPr lang="en"/>
              <a:t>”]</a:t>
            </a:r>
            <a:br>
              <a:rPr lang="en"/>
            </a:br>
            <a:r>
              <a:rPr lang="en"/>
              <a:t>Info = “Ecommerce Website”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def printMe():</a:t>
            </a:r>
            <a:br>
              <a:rPr lang="en"/>
            </a:br>
            <a:r>
              <a:rPr lang="en"/>
              <a:t>    print(“from printMe”, info)</a:t>
            </a:r>
            <a:endParaRPr/>
          </a:p>
        </p:txBody>
      </p:sp>
      <p:sp>
        <p:nvSpPr>
          <p:cNvPr id="1109" name="Google Shape;1109;p107"/>
          <p:cNvSpPr txBox="1"/>
          <p:nvPr>
            <p:ph idx="1" type="body"/>
          </p:nvPr>
        </p:nvSpPr>
        <p:spPr>
          <a:xfrm>
            <a:off x="5082600" y="1842050"/>
            <a:ext cx="3253800" cy="2120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FF00"/>
                </a:solidFill>
              </a:rPr>
              <a:t>main.py</a:t>
            </a:r>
            <a:br>
              <a:rPr lang="en" sz="1400">
                <a:solidFill>
                  <a:srgbClr val="00FF00"/>
                </a:solidFill>
              </a:rPr>
            </a:b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import </a:t>
            </a:r>
            <a:r>
              <a:rPr lang="en">
                <a:solidFill>
                  <a:srgbClr val="FF0000"/>
                </a:solidFill>
              </a:rPr>
              <a:t>data</a:t>
            </a:r>
            <a:br>
              <a:rPr lang="en"/>
            </a:br>
            <a:br>
              <a:rPr lang="en"/>
            </a:br>
            <a:r>
              <a:rPr lang="en"/>
              <a:t>print(</a:t>
            </a:r>
            <a:r>
              <a:rPr lang="en">
                <a:solidFill>
                  <a:srgbClr val="FF00FF"/>
                </a:solidFill>
              </a:rPr>
              <a:t>data</a:t>
            </a:r>
            <a:r>
              <a:rPr lang="en"/>
              <a:t>.usernames)</a:t>
            </a:r>
            <a:br>
              <a:rPr lang="en"/>
            </a:br>
            <a:r>
              <a:rPr lang="en"/>
              <a:t>print(</a:t>
            </a:r>
            <a:r>
              <a:rPr lang="en">
                <a:solidFill>
                  <a:srgbClr val="FF00FF"/>
                </a:solidFill>
              </a:rPr>
              <a:t>data</a:t>
            </a:r>
            <a:r>
              <a:rPr lang="en"/>
              <a:t>.usernames[1])</a:t>
            </a:r>
            <a:br>
              <a:rPr lang="en"/>
            </a:br>
            <a:r>
              <a:rPr lang="en"/>
              <a:t>print(info)</a:t>
            </a:r>
            <a:br>
              <a:rPr lang="en"/>
            </a:br>
            <a:br>
              <a:rPr lang="en"/>
            </a:br>
            <a:r>
              <a:rPr lang="en">
                <a:solidFill>
                  <a:srgbClr val="FF00FF"/>
                </a:solidFill>
              </a:rPr>
              <a:t>data</a:t>
            </a:r>
            <a:r>
              <a:rPr lang="en"/>
              <a:t>.printMe()</a:t>
            </a:r>
            <a:endParaRPr/>
          </a:p>
        </p:txBody>
      </p:sp>
      <p:sp>
        <p:nvSpPr>
          <p:cNvPr id="1110" name="Google Shape;1110;p107"/>
          <p:cNvSpPr txBox="1"/>
          <p:nvPr/>
        </p:nvSpPr>
        <p:spPr>
          <a:xfrm>
            <a:off x="5019450" y="1307850"/>
            <a:ext cx="338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Remember you don’t include extension here.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11" name="Google Shape;1111;p107"/>
          <p:cNvCxnSpPr/>
          <p:nvPr/>
        </p:nvCxnSpPr>
        <p:spPr>
          <a:xfrm flipH="1" rot="10800000">
            <a:off x="6138350" y="1683200"/>
            <a:ext cx="329100" cy="7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2" name="Google Shape;1112;p107"/>
          <p:cNvSpPr txBox="1"/>
          <p:nvPr/>
        </p:nvSpPr>
        <p:spPr>
          <a:xfrm>
            <a:off x="2988250" y="4192875"/>
            <a:ext cx="442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Everytime you need to use something from that imported stuff.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Just insert dot after the filename.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13" name="Google Shape;1113;p107"/>
          <p:cNvCxnSpPr/>
          <p:nvPr/>
        </p:nvCxnSpPr>
        <p:spPr>
          <a:xfrm flipH="1" rot="10800000">
            <a:off x="4428875" y="3883575"/>
            <a:ext cx="705300" cy="25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08"/>
          <p:cNvSpPr txBox="1"/>
          <p:nvPr>
            <p:ph type="title"/>
          </p:nvPr>
        </p:nvSpPr>
        <p:spPr>
          <a:xfrm>
            <a:off x="1297500" y="393750"/>
            <a:ext cx="70389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ways to import.</a:t>
            </a:r>
            <a:endParaRPr/>
          </a:p>
        </p:txBody>
      </p:sp>
      <p:sp>
        <p:nvSpPr>
          <p:cNvPr id="1119" name="Google Shape;1119;p108"/>
          <p:cNvSpPr txBox="1"/>
          <p:nvPr>
            <p:ph idx="1" type="body"/>
          </p:nvPr>
        </p:nvSpPr>
        <p:spPr>
          <a:xfrm>
            <a:off x="563125" y="1942075"/>
            <a:ext cx="3547500" cy="17508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FF00"/>
                </a:solidFill>
              </a:rPr>
              <a:t>data.py</a:t>
            </a: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usernames = [“admin” , “mahesh”, “aashish”]</a:t>
            </a:r>
            <a:br>
              <a:rPr lang="en"/>
            </a:br>
            <a:r>
              <a:rPr lang="en"/>
              <a:t>Info = “Ecommerce Website”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def printMe():</a:t>
            </a:r>
            <a:br>
              <a:rPr lang="en"/>
            </a:br>
            <a:r>
              <a:rPr lang="en"/>
              <a:t>    print(“from printMe”, info)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</p:txBody>
      </p:sp>
      <p:sp>
        <p:nvSpPr>
          <p:cNvPr id="1120" name="Google Shape;1120;p108"/>
          <p:cNvSpPr txBox="1"/>
          <p:nvPr>
            <p:ph idx="1" type="body"/>
          </p:nvPr>
        </p:nvSpPr>
        <p:spPr>
          <a:xfrm>
            <a:off x="5082600" y="1757425"/>
            <a:ext cx="3253800" cy="2120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FF00"/>
                </a:solidFill>
              </a:rPr>
              <a:t>main.py</a:t>
            </a:r>
            <a:br>
              <a:rPr lang="en" sz="1400">
                <a:solidFill>
                  <a:srgbClr val="00FF00"/>
                </a:solidFill>
              </a:rPr>
            </a:br>
            <a:endParaRPr sz="1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from data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lang="en"/>
              <a:t>import</a:t>
            </a:r>
            <a:r>
              <a:rPr lang="en">
                <a:solidFill>
                  <a:srgbClr val="FF0000"/>
                </a:solidFill>
              </a:rPr>
              <a:t> usernames, info</a:t>
            </a:r>
            <a:br>
              <a:rPr lang="en"/>
            </a:br>
            <a:br>
              <a:rPr lang="en"/>
            </a:br>
            <a:r>
              <a:rPr lang="en"/>
              <a:t>print(</a:t>
            </a:r>
            <a:r>
              <a:rPr lang="en">
                <a:solidFill>
                  <a:srgbClr val="FF00FF"/>
                </a:solidFill>
              </a:rPr>
              <a:t>usernames</a:t>
            </a:r>
            <a:r>
              <a:rPr lang="en"/>
              <a:t>)</a:t>
            </a:r>
            <a:br>
              <a:rPr lang="en"/>
            </a:br>
            <a:r>
              <a:rPr lang="en"/>
              <a:t>print(</a:t>
            </a:r>
            <a:r>
              <a:rPr lang="en">
                <a:solidFill>
                  <a:srgbClr val="FF00FF"/>
                </a:solidFill>
              </a:rPr>
              <a:t>usernames</a:t>
            </a:r>
            <a:r>
              <a:rPr lang="en"/>
              <a:t>[1])</a:t>
            </a:r>
            <a:br>
              <a:rPr lang="en"/>
            </a:br>
            <a:r>
              <a:rPr lang="en"/>
              <a:t>print(</a:t>
            </a:r>
            <a:r>
              <a:rPr lang="en">
                <a:solidFill>
                  <a:srgbClr val="FF00FF"/>
                </a:solidFill>
              </a:rPr>
              <a:t>info</a:t>
            </a:r>
            <a:r>
              <a:rPr lang="en"/>
              <a:t>)</a:t>
            </a:r>
            <a:endParaRPr/>
          </a:p>
        </p:txBody>
      </p:sp>
      <p:sp>
        <p:nvSpPr>
          <p:cNvPr id="1121" name="Google Shape;1121;p108"/>
          <p:cNvSpPr txBox="1"/>
          <p:nvPr/>
        </p:nvSpPr>
        <p:spPr>
          <a:xfrm>
            <a:off x="5670075" y="1137775"/>
            <a:ext cx="332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Notice here, you import what you need only.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22" name="Google Shape;1122;p108"/>
          <p:cNvCxnSpPr>
            <a:stCxn id="1121" idx="2"/>
          </p:cNvCxnSpPr>
          <p:nvPr/>
        </p:nvCxnSpPr>
        <p:spPr>
          <a:xfrm flipH="1">
            <a:off x="7174725" y="1491775"/>
            <a:ext cx="157500" cy="7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3" name="Google Shape;1123;p108"/>
          <p:cNvSpPr txBox="1"/>
          <p:nvPr/>
        </p:nvSpPr>
        <p:spPr>
          <a:xfrm>
            <a:off x="3723625" y="4143175"/>
            <a:ext cx="299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 cannot use printMe here, because you haven’t imported that!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24" name="Google Shape;1124;p108"/>
          <p:cNvCxnSpPr>
            <a:stCxn id="1123" idx="0"/>
          </p:cNvCxnSpPr>
          <p:nvPr/>
        </p:nvCxnSpPr>
        <p:spPr>
          <a:xfrm flipH="1" rot="10800000">
            <a:off x="5221525" y="3714175"/>
            <a:ext cx="369600" cy="4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5" name="Google Shape;1125;p108"/>
          <p:cNvSpPr txBox="1"/>
          <p:nvPr/>
        </p:nvSpPr>
        <p:spPr>
          <a:xfrm>
            <a:off x="3762313" y="1091575"/>
            <a:ext cx="7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Lato"/>
                <a:ea typeface="Lato"/>
                <a:cs typeface="Lato"/>
                <a:sym typeface="Lato"/>
              </a:rPr>
              <a:t>module</a:t>
            </a:r>
            <a:endParaRPr>
              <a:solidFill>
                <a:srgbClr val="7F6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26" name="Google Shape;1126;p108"/>
          <p:cNvCxnSpPr/>
          <p:nvPr/>
        </p:nvCxnSpPr>
        <p:spPr>
          <a:xfrm flipH="1">
            <a:off x="3084325" y="1363100"/>
            <a:ext cx="639300" cy="3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7" name="Google Shape;1127;p108"/>
          <p:cNvCxnSpPr/>
          <p:nvPr/>
        </p:nvCxnSpPr>
        <p:spPr>
          <a:xfrm>
            <a:off x="4572000" y="1319525"/>
            <a:ext cx="451500" cy="25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09"/>
          <p:cNvSpPr txBox="1"/>
          <p:nvPr>
            <p:ph type="title"/>
          </p:nvPr>
        </p:nvSpPr>
        <p:spPr>
          <a:xfrm>
            <a:off x="194575" y="3768250"/>
            <a:ext cx="91440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Hope to see you tomorrow.</a:t>
            </a:r>
            <a:endParaRPr/>
          </a:p>
        </p:txBody>
      </p:sp>
      <p:pic>
        <p:nvPicPr>
          <p:cNvPr id="1133" name="Google Shape;113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488" y="653375"/>
            <a:ext cx="4810163" cy="301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10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900" y="572525"/>
            <a:ext cx="7796900" cy="44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250" y="530913"/>
            <a:ext cx="6187500" cy="40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1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me here:</a:t>
            </a:r>
            <a:endParaRPr/>
          </a:p>
        </p:txBody>
      </p:sp>
      <p:sp>
        <p:nvSpPr>
          <p:cNvPr id="1150" name="Google Shape;1150;p112"/>
          <p:cNvSpPr txBox="1"/>
          <p:nvPr>
            <p:ph idx="1" type="body"/>
          </p:nvPr>
        </p:nvSpPr>
        <p:spPr>
          <a:xfrm>
            <a:off x="1297500" y="1247600"/>
            <a:ext cx="7578300" cy="29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Website: </a:t>
            </a:r>
            <a:r>
              <a:rPr lang="en" sz="1500" u="sng"/>
              <a:t>https://www.awebisam.com</a:t>
            </a:r>
            <a:endParaRPr sz="15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Email: </a:t>
            </a:r>
            <a:r>
              <a:rPr lang="en" sz="1500" u="sng"/>
              <a:t>hello@awebisam.com</a:t>
            </a:r>
            <a:r>
              <a:rPr lang="en" sz="1500"/>
              <a:t> OR </a:t>
            </a:r>
            <a:r>
              <a:rPr lang="en" sz="1500" u="sng"/>
              <a:t>me@awebisam.com</a:t>
            </a:r>
            <a:r>
              <a:rPr lang="en" sz="1500"/>
              <a:t>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Facebook: </a:t>
            </a:r>
            <a:r>
              <a:rPr lang="en" sz="1500" u="sng"/>
              <a:t>https://facebook.com/awebisam</a:t>
            </a:r>
            <a:endParaRPr sz="15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Twitter</a:t>
            </a:r>
            <a:r>
              <a:rPr lang="en" sz="1500"/>
              <a:t>: </a:t>
            </a:r>
            <a:r>
              <a:rPr lang="en" sz="1500" u="sng"/>
              <a:t>https://twitter.com/awebisam</a:t>
            </a:r>
            <a:endParaRPr sz="15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Instagram: </a:t>
            </a:r>
            <a:r>
              <a:rPr lang="en" sz="1500" u="sng"/>
              <a:t>https://instagram.com/awebisam</a:t>
            </a:r>
            <a:endParaRPr sz="15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Linkedin: </a:t>
            </a:r>
            <a:r>
              <a:rPr lang="en" sz="1500" u="sng"/>
              <a:t>https://linkedin.com/in/awebisam</a:t>
            </a:r>
            <a:endParaRPr sz="1500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Execution Model</a:t>
            </a:r>
            <a:endParaRPr/>
          </a:p>
        </p:txBody>
      </p:sp>
      <p:grpSp>
        <p:nvGrpSpPr>
          <p:cNvPr id="349" name="Google Shape;349;p33"/>
          <p:cNvGrpSpPr/>
          <p:nvPr/>
        </p:nvGrpSpPr>
        <p:grpSpPr>
          <a:xfrm>
            <a:off x="2874434" y="1693233"/>
            <a:ext cx="2199926" cy="2363033"/>
            <a:chOff x="3071457" y="2013875"/>
            <a:chExt cx="1944600" cy="1569600"/>
          </a:xfrm>
        </p:grpSpPr>
        <p:sp>
          <p:nvSpPr>
            <p:cNvPr id="350" name="Google Shape;350;p33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Byte Code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2" name="Google Shape;352;p3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source code is converted into bytecode (pyc) by the `python compiler`.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3" name="Google Shape;353;p33"/>
          <p:cNvGrpSpPr/>
          <p:nvPr/>
        </p:nvGrpSpPr>
        <p:grpSpPr>
          <a:xfrm>
            <a:off x="677208" y="1693233"/>
            <a:ext cx="2199926" cy="2363033"/>
            <a:chOff x="1126863" y="2013875"/>
            <a:chExt cx="1944600" cy="1569600"/>
          </a:xfrm>
        </p:grpSpPr>
        <p:sp>
          <p:nvSpPr>
            <p:cNvPr id="354" name="Google Shape;354;p3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Source Code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6" name="Google Shape;356;p33"/>
            <p:cNvSpPr txBox="1"/>
            <p:nvPr/>
          </p:nvSpPr>
          <p:spPr>
            <a:xfrm>
              <a:off x="1351618" y="2716344"/>
              <a:ext cx="15300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 a file with extension .py with correct syntax and no errors.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7" name="Google Shape;357;p33"/>
          <p:cNvGrpSpPr/>
          <p:nvPr/>
        </p:nvGrpSpPr>
        <p:grpSpPr>
          <a:xfrm>
            <a:off x="5071531" y="1693233"/>
            <a:ext cx="3395258" cy="2363033"/>
            <a:chOff x="5015938" y="2013875"/>
            <a:chExt cx="3001200" cy="1569600"/>
          </a:xfrm>
        </p:grpSpPr>
        <p:sp>
          <p:nvSpPr>
            <p:cNvPr id="358" name="Google Shape;358;p3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Execution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0" name="Google Shape;360;p3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code is then executed by python virtual machine.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1" name="Google Shape;361;p33"/>
          <p:cNvGrpSpPr/>
          <p:nvPr/>
        </p:nvGrpSpPr>
        <p:grpSpPr>
          <a:xfrm>
            <a:off x="4923714" y="2728249"/>
            <a:ext cx="295905" cy="392018"/>
            <a:chOff x="4858109" y="2631368"/>
            <a:chExt cx="316442" cy="315000"/>
          </a:xfrm>
        </p:grpSpPr>
        <p:sp>
          <p:nvSpPr>
            <p:cNvPr id="362" name="Google Shape;362;p3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364" name="Google Shape;364;p33"/>
          <p:cNvGrpSpPr/>
          <p:nvPr/>
        </p:nvGrpSpPr>
        <p:grpSpPr>
          <a:xfrm>
            <a:off x="2732045" y="2728121"/>
            <a:ext cx="294517" cy="391984"/>
            <a:chOff x="3157188" y="909150"/>
            <a:chExt cx="470400" cy="470400"/>
          </a:xfrm>
        </p:grpSpPr>
        <p:sp>
          <p:nvSpPr>
            <p:cNvPr id="365" name="Google Shape;365;p3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33"/>
          <p:cNvGrpSpPr/>
          <p:nvPr/>
        </p:nvGrpSpPr>
        <p:grpSpPr>
          <a:xfrm>
            <a:off x="2731351" y="2728099"/>
            <a:ext cx="295905" cy="392018"/>
            <a:chOff x="4858109" y="2631368"/>
            <a:chExt cx="316442" cy="315000"/>
          </a:xfrm>
        </p:grpSpPr>
        <p:sp>
          <p:nvSpPr>
            <p:cNvPr id="368" name="Google Shape;368;p3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